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  <p:sldMasterId id="2147484512" r:id="rId2"/>
  </p:sldMasterIdLst>
  <p:notesMasterIdLst>
    <p:notesMasterId r:id="rId56"/>
  </p:notesMasterIdLst>
  <p:handoutMasterIdLst>
    <p:handoutMasterId r:id="rId57"/>
  </p:handoutMasterIdLst>
  <p:sldIdLst>
    <p:sldId id="473" r:id="rId3"/>
    <p:sldId id="336" r:id="rId4"/>
    <p:sldId id="560" r:id="rId5"/>
    <p:sldId id="561" r:id="rId6"/>
    <p:sldId id="693" r:id="rId7"/>
    <p:sldId id="694" r:id="rId8"/>
    <p:sldId id="695" r:id="rId9"/>
    <p:sldId id="696" r:id="rId10"/>
    <p:sldId id="697" r:id="rId11"/>
    <p:sldId id="698" r:id="rId12"/>
    <p:sldId id="699" r:id="rId13"/>
    <p:sldId id="700" r:id="rId14"/>
    <p:sldId id="701" r:id="rId15"/>
    <p:sldId id="702" r:id="rId16"/>
    <p:sldId id="703" r:id="rId17"/>
    <p:sldId id="704" r:id="rId18"/>
    <p:sldId id="705" r:id="rId19"/>
    <p:sldId id="706" r:id="rId20"/>
    <p:sldId id="707" r:id="rId21"/>
    <p:sldId id="708" r:id="rId22"/>
    <p:sldId id="709" r:id="rId23"/>
    <p:sldId id="710" r:id="rId24"/>
    <p:sldId id="711" r:id="rId25"/>
    <p:sldId id="716" r:id="rId26"/>
    <p:sldId id="712" r:id="rId27"/>
    <p:sldId id="714" r:id="rId28"/>
    <p:sldId id="715" r:id="rId29"/>
    <p:sldId id="719" r:id="rId30"/>
    <p:sldId id="720" r:id="rId31"/>
    <p:sldId id="721" r:id="rId32"/>
    <p:sldId id="722" r:id="rId33"/>
    <p:sldId id="723" r:id="rId34"/>
    <p:sldId id="717" r:id="rId35"/>
    <p:sldId id="718" r:id="rId36"/>
    <p:sldId id="734" r:id="rId37"/>
    <p:sldId id="735" r:id="rId38"/>
    <p:sldId id="736" r:id="rId39"/>
    <p:sldId id="740" r:id="rId40"/>
    <p:sldId id="741" r:id="rId41"/>
    <p:sldId id="738" r:id="rId42"/>
    <p:sldId id="742" r:id="rId43"/>
    <p:sldId id="743" r:id="rId44"/>
    <p:sldId id="628" r:id="rId45"/>
    <p:sldId id="726" r:id="rId46"/>
    <p:sldId id="727" r:id="rId47"/>
    <p:sldId id="728" r:id="rId48"/>
    <p:sldId id="731" r:id="rId49"/>
    <p:sldId id="729" r:id="rId50"/>
    <p:sldId id="730" r:id="rId51"/>
    <p:sldId id="732" r:id="rId52"/>
    <p:sldId id="733" r:id="rId53"/>
    <p:sldId id="618" r:id="rId54"/>
    <p:sldId id="620" r:id="rId55"/>
  </p:sldIdLst>
  <p:sldSz cx="9144000" cy="6858000" type="screen4x3"/>
  <p:notesSz cx="6400800" cy="86868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3710"/>
    <a:srgbClr val="3366FF"/>
    <a:srgbClr val="FF0000"/>
    <a:srgbClr val="0000FF"/>
    <a:srgbClr val="FFFF99"/>
    <a:srgbClr val="F9A50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68"/>
    <p:restoredTop sz="94006" autoAdjust="0"/>
  </p:normalViewPr>
  <p:slideViewPr>
    <p:cSldViewPr>
      <p:cViewPr varScale="1">
        <p:scale>
          <a:sx n="64" d="100"/>
          <a:sy n="64" d="100"/>
        </p:scale>
        <p:origin x="173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196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5" Type="http://schemas.openxmlformats.org/officeDocument/2006/relationships/image" Target="../media/image43.wmf"/><Relationship Id="rId4" Type="http://schemas.openxmlformats.org/officeDocument/2006/relationships/image" Target="../media/image4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73363" cy="434975"/>
          </a:xfrm>
          <a:prstGeom prst="rect">
            <a:avLst/>
          </a:prstGeom>
        </p:spPr>
        <p:txBody>
          <a:bodyPr vert="horz" lIns="81546" tIns="40773" rIns="81546" bIns="40773" rtlCol="0"/>
          <a:lstStyle>
            <a:lvl1pPr algn="l">
              <a:defRPr sz="1100"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625850" y="0"/>
            <a:ext cx="2773363" cy="434975"/>
          </a:xfrm>
          <a:prstGeom prst="rect">
            <a:avLst/>
          </a:prstGeom>
        </p:spPr>
        <p:txBody>
          <a:bodyPr vert="horz" lIns="81546" tIns="40773" rIns="81546" bIns="40773" rtlCol="0"/>
          <a:lstStyle>
            <a:lvl1pPr algn="r">
              <a:defRPr sz="1100"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EECA3D30-25D1-4864-8443-C1CBCAB87E69}" type="datetimeFigureOut">
              <a:rPr lang="en-US">
                <a:latin typeface="Arial" panose="020B0604020202020204" pitchFamily="34" charset="0"/>
              </a:rPr>
              <a:pPr>
                <a:defRPr/>
              </a:pPr>
              <a:t>11/21/2016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251825"/>
            <a:ext cx="2773363" cy="434975"/>
          </a:xfrm>
          <a:prstGeom prst="rect">
            <a:avLst/>
          </a:prstGeom>
        </p:spPr>
        <p:txBody>
          <a:bodyPr vert="horz" lIns="81546" tIns="40773" rIns="81546" bIns="40773" rtlCol="0" anchor="b"/>
          <a:lstStyle>
            <a:lvl1pPr algn="l">
              <a:defRPr sz="1100"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625850" y="8251825"/>
            <a:ext cx="2773363" cy="434975"/>
          </a:xfrm>
          <a:prstGeom prst="rect">
            <a:avLst/>
          </a:prstGeom>
        </p:spPr>
        <p:txBody>
          <a:bodyPr vert="horz" lIns="81546" tIns="40773" rIns="81546" bIns="40773" rtlCol="0" anchor="b"/>
          <a:lstStyle>
            <a:lvl1pPr algn="r">
              <a:defRPr sz="1100"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D27090D8-DA3B-4C8F-BEE5-C3C2A0C6A0B2}" type="slidenum">
              <a:rPr lang="en-US">
                <a:latin typeface="Arial" panose="020B0604020202020204" pitchFamily="34" charset="0"/>
              </a:rPr>
              <a:pPr>
                <a:defRPr/>
              </a:p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35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773363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202" tIns="43102" rIns="86202" bIns="43102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625850" y="0"/>
            <a:ext cx="2773363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202" tIns="43102" rIns="86202" bIns="43102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28700" y="652463"/>
            <a:ext cx="4343400" cy="32575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39763" y="4125913"/>
            <a:ext cx="5121275" cy="390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202" tIns="43102" rIns="86202" bIns="431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095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251825"/>
            <a:ext cx="2773363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202" tIns="43102" rIns="86202" bIns="43102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95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625850" y="8251825"/>
            <a:ext cx="2773363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202" tIns="43102" rIns="86202" bIns="43102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F9FED0E3-99E4-4BBE-A109-A7C9294B92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50334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vi-VN" smtClean="0">
              <a:latin typeface="Arial" panose="020B060402020202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4DF64E6-CC2D-4F8D-B89B-2A9F34473094}" type="slidenum"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</a:rPr>
              <a:pPr/>
              <a:t>1</a:t>
            </a:fld>
            <a:endParaRPr lang="en-US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656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661988" indent="-2540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019175" indent="-2032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425575" indent="-2032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1833563" indent="-2032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290763" indent="-20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747963" indent="-20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205163" indent="-20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662363" indent="-20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83FDFA7-95F7-48B6-89B8-C8447462D157}" type="slidenum">
              <a:rPr lang="en-US" altLang="en-US" smtClean="0">
                <a:latin typeface="Arial" panose="020B0604020202020204" pitchFamily="34" charset="0"/>
              </a:rPr>
              <a:pPr/>
              <a:t>2</a:t>
            </a:fld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76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661988" indent="-2540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019175" indent="-2032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425575" indent="-2032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1833563" indent="-2032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290763" indent="-20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747963" indent="-20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205163" indent="-20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662363" indent="-20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2704665-2672-4ADD-B76B-5FEC5AA86920}" type="slidenum">
              <a:rPr lang="en-US" altLang="en-US" smtClean="0">
                <a:latin typeface="Arial" panose="020B0604020202020204" pitchFamily="34" charset="0"/>
              </a:rPr>
              <a:pPr/>
              <a:t>3</a:t>
            </a:fld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11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661988" indent="-2540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019175" indent="-2032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425575" indent="-2032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1833563" indent="-2032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290763" indent="-20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747963" indent="-20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205163" indent="-20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662363" indent="-20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2704665-2672-4ADD-B76B-5FEC5AA86920}" type="slidenum">
              <a:rPr lang="en-US" altLang="en-US" smtClean="0">
                <a:latin typeface="Arial" panose="020B0604020202020204" pitchFamily="34" charset="0"/>
              </a:rPr>
              <a:pPr/>
              <a:t>42</a:t>
            </a:fld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847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19050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defRPr/>
                </a:pPr>
                <a:endParaRPr lang="en-US" altLang="en-US" dirty="0" smtClean="0">
                  <a:latin typeface="Arial" panose="020B0604020202020204" pitchFamily="34" charset="0"/>
                </a:endParaRP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defRPr/>
                </a:pPr>
                <a:endParaRPr lang="en-US" altLang="en-US" dirty="0" smtClean="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defRPr/>
                </a:pPr>
                <a:endParaRPr lang="en-US" altLang="en-US" dirty="0" smtClean="0">
                  <a:latin typeface="Arial" panose="020B0604020202020204" pitchFamily="34" charset="0"/>
                </a:endParaRP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defRPr/>
                </a:pPr>
                <a:endParaRPr lang="en-US" altLang="en-US" dirty="0" smtClean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 dirty="0" smtClean="0">
                <a:latin typeface="Arial" panose="020B0604020202020204" pitchFamily="34" charset="0"/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 dirty="0" smtClean="0">
                <a:latin typeface="Arial" panose="020B0604020202020204" pitchFamily="34" charset="0"/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 dirty="0" smtClean="0">
                <a:latin typeface="Arial" panose="020B0604020202020204" pitchFamily="34" charset="0"/>
              </a:endParaRPr>
            </a:p>
          </p:txBody>
        </p:sp>
      </p:grpSp>
      <p:sp>
        <p:nvSpPr>
          <p:cNvPr id="1085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1430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85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3528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is-IS" smtClean="0">
                <a:latin typeface="Arial" panose="020B0604020202020204" pitchFamily="34" charset="0"/>
              </a:rPr>
              <a:t>402084-Chapter 2 : Sampling quantization presentation of digital image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74D3782A-32E4-45FA-972B-364FCD507E8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0977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smtClean="0">
                <a:latin typeface="Arial" panose="020B0604020202020204" pitchFamily="34" charset="0"/>
              </a:rPr>
              <a:t>402084-Chapter 2 : Sampling quantization presentation of digital image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1A7538-934B-4D0A-BB6F-04B5CD5671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6009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92913" y="214313"/>
            <a:ext cx="2162175" cy="5918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14313"/>
            <a:ext cx="6335713" cy="5918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smtClean="0">
                <a:latin typeface="Arial" panose="020B0604020202020204" pitchFamily="34" charset="0"/>
              </a:rPr>
              <a:t>402084-Chapter 2 : Sampling quantization presentation of digital image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3BD44C-F5AB-4675-A5B5-F215B29B7F7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3818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8524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524000"/>
            <a:ext cx="4248150" cy="46085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5350" y="1524000"/>
            <a:ext cx="4249738" cy="46085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smtClean="0">
                <a:latin typeface="Arial" panose="020B0604020202020204" pitchFamily="34" charset="0"/>
              </a:rPr>
              <a:t>402084-Chapter 2 : Sampling quantization presentation of digital image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F6C645-354C-4571-9147-B072105DE2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5617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ar-S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6200" y="6345238"/>
            <a:ext cx="2133600" cy="476250"/>
          </a:xfrm>
        </p:spPr>
        <p:txBody>
          <a:bodyPr/>
          <a:lstStyle>
            <a:lvl1pPr algn="l"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45238"/>
            <a:ext cx="2895600" cy="476250"/>
          </a:xfrm>
        </p:spPr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is-IS" smtClean="0"/>
              <a:t>402084-Chapter 2 : Sampling quantization presentation of digital image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351588"/>
            <a:ext cx="2133600" cy="476250"/>
          </a:xfrm>
        </p:spPr>
        <p:txBody>
          <a:bodyPr/>
          <a:lstStyle>
            <a:lvl1pPr algn="r"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FAEFA5F0-CF39-4C9F-A72F-AFFCDAF4C51C}" type="slidenum">
              <a:rPr lang="ar-SA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75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l"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is-IS" smtClean="0"/>
              <a:t>402084-Chapter 2 : Sampling quantization presentation of digital image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D7CEABCD-3608-4F0E-93C2-8B024A303C30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0577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l"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is-IS" smtClean="0"/>
              <a:t>402084-Chapter 2 : Sampling quantization presentation of digital image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FBB437B6-2C0F-4118-B5DE-D647098BC20A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989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l"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is-IS" smtClean="0"/>
              <a:t>402084-Chapter 2 : Sampling quantization presentation of digital image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668E8731-918F-4C2A-B7B8-C9B09FDFE797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505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l"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is-IS" smtClean="0"/>
              <a:t>402084-Chapter 2 : Sampling quantization presentation of digital image</a:t>
            </a: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406D85F8-8CF5-43AF-B15E-3E8ACDC4BA3D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080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l"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is-IS" smtClean="0"/>
              <a:t>402084-Chapter 2 : Sampling quantization presentation of digital image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90D4ED7A-1C66-4EB1-8895-08777B1BFAC3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406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l"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is-IS" smtClean="0"/>
              <a:t>402084-Chapter 2 : Sampling quantization presentation of digital image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DEA7B474-10EA-4496-88A4-60224DB76129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0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27163" cy="142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 userDrawn="1"/>
        </p:nvCxnSpPr>
        <p:spPr bwMode="auto">
          <a:xfrm>
            <a:off x="1503363" y="1272208"/>
            <a:ext cx="7640637" cy="0"/>
          </a:xfrm>
          <a:prstGeom prst="line">
            <a:avLst/>
          </a:prstGeom>
          <a:solidFill>
            <a:schemeClr val="accent1"/>
          </a:solidFill>
          <a:ln w="44450" cap="flat" cmpd="sng" algn="ctr">
            <a:gradFill flip="none" rotWithShape="1">
              <a:gsLst>
                <a:gs pos="0">
                  <a:srgbClr val="FF0000"/>
                </a:gs>
                <a:gs pos="37000">
                  <a:srgbClr val="F83710"/>
                </a:gs>
                <a:gs pos="70000">
                  <a:srgbClr val="F9A50F"/>
                </a:gs>
                <a:gs pos="100000">
                  <a:srgbClr val="FFC000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16"/>
          <p:cNvCxnSpPr>
            <a:cxnSpLocks noChangeShapeType="1"/>
          </p:cNvCxnSpPr>
          <p:nvPr userDrawn="1"/>
        </p:nvCxnSpPr>
        <p:spPr bwMode="auto">
          <a:xfrm>
            <a:off x="1503363" y="304800"/>
            <a:ext cx="7640637" cy="0"/>
          </a:xfrm>
          <a:prstGeom prst="line">
            <a:avLst/>
          </a:prstGeom>
          <a:noFill/>
          <a:ln w="444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Straight Connector 17"/>
          <p:cNvCxnSpPr>
            <a:cxnSpLocks noChangeShapeType="1"/>
          </p:cNvCxnSpPr>
          <p:nvPr userDrawn="1"/>
        </p:nvCxnSpPr>
        <p:spPr bwMode="auto">
          <a:xfrm>
            <a:off x="0" y="6480175"/>
            <a:ext cx="9144000" cy="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3363" y="762000"/>
            <a:ext cx="7640637" cy="533400"/>
          </a:xfrm>
        </p:spPr>
        <p:txBody>
          <a:bodyPr/>
          <a:lstStyle>
            <a:lvl1pPr algn="ctr">
              <a:defRPr sz="3200" b="1" cap="all" baseline="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11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738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9" name="Rectangle 12"/>
          <p:cNvSpPr>
            <a:spLocks noGrp="1" noChangeArrowheads="1"/>
          </p:cNvSpPr>
          <p:nvPr>
            <p:ph type="ftr" sz="quarter" idx="11"/>
          </p:nvPr>
        </p:nvSpPr>
        <p:spPr>
          <a:xfrm>
            <a:off x="2667000" y="6373813"/>
            <a:ext cx="3886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smtClean="0">
                <a:latin typeface="Arial" panose="020B0604020202020204" pitchFamily="34" charset="0"/>
              </a:rPr>
              <a:t>402084-Chapter 2 : Sampling quantization presentation of digital image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42150" y="6361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ECBED0-5F80-43A9-97C6-3263A85109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14020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l"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is-IS" smtClean="0"/>
              <a:t>402084-Chapter 2 : Sampling quantization presentation of digital image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CD62C2A5-E9BF-4FE6-BAE7-E7D3CEEA8696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58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ar-SA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l"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is-IS" smtClean="0"/>
              <a:t>402084-Chapter 2 : Sampling quantization presentation of digital image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984689EE-8DA8-41A7-B7A0-6E2869E030AC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2520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l"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is-IS" smtClean="0"/>
              <a:t>402084-Chapter 2 : Sampling quantization presentation of digital image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A61C3299-B400-4E09-B8D1-90CAE3186A4F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1695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l"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is-IS" smtClean="0"/>
              <a:t>402084-Chapter 2 : Sampling quantization presentation of digital image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A65D4DC7-CACC-4794-9DC2-D1D0D9882F3F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502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smtClean="0">
                <a:latin typeface="Arial" panose="020B0604020202020204" pitchFamily="34" charset="0"/>
              </a:rPr>
              <a:t>402084-Chapter 2 : Sampling quantization presentation of digital image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C748B3-3FFE-405D-BC61-7B982F1BA7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9653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524000"/>
            <a:ext cx="4248150" cy="460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5350" y="1524000"/>
            <a:ext cx="4249738" cy="460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smtClean="0">
                <a:latin typeface="Arial" panose="020B0604020202020204" pitchFamily="34" charset="0"/>
              </a:rPr>
              <a:t>402084-Chapter 2 : Sampling quantization presentation of digital image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73EFF9-0299-4378-A388-50A326BFEA5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4037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smtClean="0">
                <a:latin typeface="Arial" panose="020B0604020202020204" pitchFamily="34" charset="0"/>
              </a:rPr>
              <a:t>402084-Chapter 2 : Sampling quantization presentation of digital image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14DC0D-E4EE-4B96-91B6-9EB05C10F7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9201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smtClean="0">
                <a:latin typeface="Arial" panose="020B0604020202020204" pitchFamily="34" charset="0"/>
              </a:rPr>
              <a:t>402084-Chapter 2 : Sampling quantization presentation of digital image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1FF404-6316-49FF-9FA0-B4BF0F6974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5032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smtClean="0">
                <a:latin typeface="Arial" panose="020B0604020202020204" pitchFamily="34" charset="0"/>
              </a:rPr>
              <a:t>402084-Chapter 2 : Sampling quantization presentation of digital image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321498-C7A5-4D69-B494-6DCE0B9EA7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4785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smtClean="0">
                <a:latin typeface="Arial" panose="020B0604020202020204" pitchFamily="34" charset="0"/>
              </a:rPr>
              <a:t>402084-Chapter 2 : Sampling quantization presentation of digital image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244731-1DBE-4FDE-9CAF-44B42FA17C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5161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smtClean="0">
                <a:latin typeface="Arial" panose="020B0604020202020204" pitchFamily="34" charset="0"/>
              </a:rPr>
              <a:t>402084-Chapter 2 : Sampling quantization presentation of digital image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6B4319-92F3-4859-8569-F1C2537BD5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7820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417513" y="53340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kumimoji="1" lang="en-US" altLang="en-US" sz="2400" dirty="0" smtClean="0">
              <a:latin typeface="Arial" panose="020B0604020202020204" pitchFamily="34" charset="0"/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800100" y="53340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kumimoji="1" lang="en-US" altLang="en-US" sz="2400" dirty="0" smtClean="0">
              <a:latin typeface="Arial" panose="020B0604020202020204" pitchFamily="34" charset="0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541338" y="95567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kumimoji="1" lang="en-US" altLang="en-US" sz="2400" dirty="0" smtClean="0">
              <a:latin typeface="Arial" panose="020B0604020202020204" pitchFamily="34" charset="0"/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911225" y="95567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kumimoji="1" lang="en-US" altLang="en-US" sz="2400" dirty="0" smtClean="0">
              <a:latin typeface="Arial" panose="020B0604020202020204" pitchFamily="34" charset="0"/>
            </a:endParaRP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ltGray">
          <a:xfrm>
            <a:off x="127000" y="88265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kumimoji="1" lang="en-US" altLang="en-US" sz="2400" dirty="0" smtClean="0">
              <a:latin typeface="Arial" panose="020B0604020202020204" pitchFamily="34" charset="0"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762000" y="42545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kumimoji="1" lang="en-US" altLang="en-US" sz="2400" dirty="0" smtClean="0">
              <a:latin typeface="Arial" panose="020B0604020202020204" pitchFamily="34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442913" y="121602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kumimoji="1" lang="en-US" altLang="en-US" sz="2400" dirty="0" smtClean="0">
              <a:latin typeface="Arial" panose="020B0604020202020204" pitchFamily="34" charset="0"/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 Click to edit Master title style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524000"/>
            <a:ext cx="8650288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107531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panose="020B0604020202020204" pitchFamily="34" charset="0"/>
                <a:ea typeface="+mn-ea"/>
              </a:defRPr>
            </a:lvl1pPr>
          </a:lstStyle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107532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r>
              <a:rPr lang="is-IS" smtClean="0">
                <a:latin typeface="Arial" panose="020B0604020202020204" pitchFamily="34" charset="0"/>
              </a:rPr>
              <a:t>402084-Chapter 2 : Sampling quantization presentation of digital image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753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21C129AE-014D-4337-9D53-F9214D94E3C2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pic>
        <p:nvPicPr>
          <p:cNvPr id="1038" name="Picture 13" descr="logoTDT (NHỎ).bmp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835" r:id="rId1"/>
    <p:sldLayoutId id="2147484836" r:id="rId2"/>
    <p:sldLayoutId id="2147484825" r:id="rId3"/>
    <p:sldLayoutId id="2147484826" r:id="rId4"/>
    <p:sldLayoutId id="2147484827" r:id="rId5"/>
    <p:sldLayoutId id="2147484828" r:id="rId6"/>
    <p:sldLayoutId id="2147484829" r:id="rId7"/>
    <p:sldLayoutId id="2147484830" r:id="rId8"/>
    <p:sldLayoutId id="2147484831" r:id="rId9"/>
    <p:sldLayoutId id="2147484832" r:id="rId10"/>
    <p:sldLayoutId id="2147484833" r:id="rId11"/>
    <p:sldLayoutId id="2147484834" r:id="rId12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MS PGothic" panose="020B0600070205080204" pitchFamily="34" charset="-128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MS PGothic" panose="020B0600070205080204" pitchFamily="34" charset="-128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MS PGothic" panose="020B0600070205080204" pitchFamily="34" charset="-128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MS PGothic" panose="020B0600070205080204" pitchFamily="34" charset="-128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MS PGothic" panose="020B0600070205080204" pitchFamily="34" charset="-128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Arial" pitchFamily="34" charset="0"/>
          <a:ea typeface="MS PGothic" panose="020B0600070205080204" pitchFamily="34" charset="-128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Arial "/>
          <a:ea typeface="MS PGothic" panose="020B0600070205080204" pitchFamily="34" charset="-128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Arial "/>
          <a:ea typeface="MS PGothic" panose="020B0600070205080204" pitchFamily="34" charset="-128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Arial" panose="020B0604020202020204" pitchFamily="34" charset="0"/>
          <a:ea typeface="MS PGothic" panose="020B0600070205080204" pitchFamily="34" charset="-128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Arial" panose="020B0604020202020204" pitchFamily="34" charset="0"/>
          <a:ea typeface="MS PGothic" panose="020B0600070205080204" pitchFamily="34" charset="-128"/>
          <a:cs typeface="Arial" panose="020B060402020202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ar-SA" smtClean="0"/>
              <a:t>انقر لتحرير نمط العنوان الرئيسي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1" eaLnBrk="1" hangingPunct="1">
              <a:defRPr sz="140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1" eaLnBrk="1" hangingPunct="1">
              <a:defRPr sz="140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is-IS" smtClean="0"/>
              <a:t>402084-Chapter 2 : Sampling quantization presentation of digital image</a:t>
            </a:r>
            <a:endParaRPr lang="en-US" dirty="0"/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1" eaLnBrk="1" hangingPunct="1">
              <a:defRPr sz="1400">
                <a:solidFill>
                  <a:srgbClr val="000000"/>
                </a:solidFill>
                <a:latin typeface="Arial" panose="020B0604020202020204" pitchFamily="34" charset="0"/>
                <a:ea typeface="+mn-ea"/>
              </a:defRPr>
            </a:lvl1pPr>
          </a:lstStyle>
          <a:p>
            <a:pPr>
              <a:defRPr/>
            </a:pPr>
            <a:fld id="{BC0FB133-2D2B-4B01-A08C-5C8DA132CE8A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37" r:id="rId1"/>
    <p:sldLayoutId id="2147484838" r:id="rId2"/>
    <p:sldLayoutId id="2147484839" r:id="rId3"/>
    <p:sldLayoutId id="2147484840" r:id="rId4"/>
    <p:sldLayoutId id="2147484841" r:id="rId5"/>
    <p:sldLayoutId id="2147484842" r:id="rId6"/>
    <p:sldLayoutId id="2147484843" r:id="rId7"/>
    <p:sldLayoutId id="2147484844" r:id="rId8"/>
    <p:sldLayoutId id="2147484845" r:id="rId9"/>
    <p:sldLayoutId id="2147484846" r:id="rId10"/>
    <p:sldLayoutId id="2147484847" r:id="rId11"/>
  </p:sldLayoutIdLst>
  <p:hf hdr="0"/>
  <p:txStyles>
    <p:titleStyle>
      <a:lvl1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4572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9144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3716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8288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r" rtl="1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rtl="1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r" rtl="1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r" rtl="1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r" rtl="1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ar-SA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8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4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0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42.wmf"/><Relationship Id="rId4" Type="http://schemas.openxmlformats.org/officeDocument/2006/relationships/image" Target="../media/image39.wmf"/><Relationship Id="rId9" Type="http://schemas.openxmlformats.org/officeDocument/2006/relationships/oleObject" Target="../embeddings/oleObject5.bin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5.w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/>
          </p:cNvSpPr>
          <p:nvPr/>
        </p:nvSpPr>
        <p:spPr bwMode="auto">
          <a:xfrm>
            <a:off x="33338" y="2590800"/>
            <a:ext cx="9144000" cy="1905000"/>
          </a:xfrm>
          <a:prstGeom prst="rect">
            <a:avLst/>
          </a:prstGeom>
          <a:solidFill>
            <a:schemeClr val="accent1">
              <a:alpha val="4117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  <a:buFontTx/>
              <a:buNone/>
            </a:pPr>
            <a:r>
              <a:rPr lang="is-IS" sz="2800" dirty="0" smtClean="0">
                <a:solidFill>
                  <a:srgbClr val="FFFF00"/>
                </a:solidFill>
              </a:rPr>
              <a:t>402084</a:t>
            </a:r>
            <a:r>
              <a:rPr lang="en-US" sz="4400" dirty="0">
                <a:solidFill>
                  <a:srgbClr val="FFFF00"/>
                </a:solidFill>
              </a:rPr>
              <a:t/>
            </a:r>
            <a:br>
              <a:rPr lang="en-US" sz="4400" dirty="0">
                <a:solidFill>
                  <a:srgbClr val="FFFF00"/>
                </a:solidFill>
              </a:rPr>
            </a:br>
            <a:r>
              <a:rPr lang="en-US" sz="4400" dirty="0" smtClean="0">
                <a:solidFill>
                  <a:srgbClr val="FFFF00"/>
                </a:solidFill>
              </a:rPr>
              <a:t>DIGITAL IMAGE PROCESSING</a:t>
            </a:r>
            <a:endParaRPr lang="en-US" sz="4400" dirty="0">
              <a:solidFill>
                <a:srgbClr val="FFFF00"/>
              </a:solidFill>
            </a:endParaRPr>
          </a:p>
          <a:p>
            <a:pPr algn="l" eaLnBrk="1" hangingPunct="1">
              <a:spcBef>
                <a:spcPct val="0"/>
              </a:spcBef>
              <a:buFontTx/>
              <a:buNone/>
            </a:pPr>
            <a:r>
              <a:rPr lang="en-US" sz="2800" dirty="0">
                <a:solidFill>
                  <a:srgbClr val="FFFF00"/>
                </a:solidFill>
              </a:rPr>
              <a:t>CHAPTER 2</a:t>
            </a:r>
            <a:r>
              <a:rPr lang="en-US" sz="2800" dirty="0" smtClean="0">
                <a:solidFill>
                  <a:srgbClr val="FFFF00"/>
                </a:solidFill>
              </a:rPr>
              <a:t>: SAMPLING QUANTIZATION PRESENTIAION OF DIGITAL IMAGE</a:t>
            </a:r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18435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Rectangle 3"/>
          <p:cNvSpPr>
            <a:spLocks noChangeArrowheads="1"/>
          </p:cNvSpPr>
          <p:nvPr/>
        </p:nvSpPr>
        <p:spPr bwMode="auto">
          <a:xfrm>
            <a:off x="2587625" y="6019800"/>
            <a:ext cx="289053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  <a:buFontTx/>
              <a:buNone/>
            </a:pPr>
            <a:r>
              <a:rPr lang="en-US" sz="2800" b="1" dirty="0" smtClean="0">
                <a:solidFill>
                  <a:srgbClr val="FFFF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Vu Le. </a:t>
            </a:r>
            <a:r>
              <a:rPr lang="en-US" sz="2800" b="1" dirty="0" err="1" smtClean="0">
                <a:solidFill>
                  <a:srgbClr val="FFFF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Anh</a:t>
            </a:r>
            <a:r>
              <a:rPr lang="en-US" sz="2800" b="1" dirty="0" smtClean="0">
                <a:solidFill>
                  <a:srgbClr val="FFFF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lang="en-US" sz="2800" b="1" dirty="0" err="1" smtClean="0">
                <a:solidFill>
                  <a:srgbClr val="FFFF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Phd</a:t>
            </a:r>
            <a:r>
              <a:rPr lang="en-US" sz="2800" b="1" dirty="0" smtClean="0">
                <a:solidFill>
                  <a:srgbClr val="FFFF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  <a:endParaRPr lang="en-US" sz="2800" b="1" dirty="0">
              <a:solidFill>
                <a:srgbClr val="FFFF0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1371600" y="0"/>
            <a:ext cx="7772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 fontScale="97500"/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3200" b="1" kern="0" dirty="0" smtClean="0">
                <a:solidFill>
                  <a:srgbClr val="FFFFFF"/>
                </a:solidFill>
              </a:rPr>
              <a:t>TON </a:t>
            </a:r>
            <a:r>
              <a:rPr lang="en-US" sz="3200" b="1" kern="0" dirty="0">
                <a:solidFill>
                  <a:srgbClr val="FFFFFF"/>
                </a:solidFill>
              </a:rPr>
              <a:t>DUC THANG </a:t>
            </a:r>
            <a:r>
              <a:rPr lang="en-US" sz="3200" b="1" kern="0" dirty="0" smtClean="0">
                <a:solidFill>
                  <a:srgbClr val="FFFFFF"/>
                </a:solidFill>
              </a:rPr>
              <a:t>UNIVERSITY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371600" y="800100"/>
            <a:ext cx="7772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3200" b="1" kern="0" dirty="0" smtClean="0">
                <a:solidFill>
                  <a:srgbClr val="FFFFFF"/>
                </a:solidFill>
              </a:rPr>
              <a:t>FACULTY OF ELECTRICAL AND ELECTRONICS ENGINEERING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76200"/>
            <a:ext cx="7640637" cy="990600"/>
          </a:xfrm>
        </p:spPr>
        <p:txBody>
          <a:bodyPr/>
          <a:lstStyle/>
          <a:p>
            <a:r>
              <a:rPr lang="en-US" altLang="en-US" sz="3600" dirty="0"/>
              <a:t>SAMPLING AND QUANTIZION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-76200" y="1149926"/>
            <a:ext cx="9296400" cy="3577056"/>
          </a:xfrm>
        </p:spPr>
        <p:txBody>
          <a:bodyPr/>
          <a:lstStyle/>
          <a:p>
            <a:r>
              <a:rPr lang="en-US" altLang="zh-TW" dirty="0"/>
              <a:t>An image with amplitude </a:t>
            </a:r>
            <a:r>
              <a:rPr lang="en-US" altLang="zh-TW" dirty="0" smtClean="0"/>
              <a:t>spectrum</a:t>
            </a:r>
          </a:p>
          <a:p>
            <a:pPr lvl="1"/>
            <a:r>
              <a:rPr lang="en-US" altLang="zh-TW" dirty="0" smtClean="0"/>
              <a:t>Symmetry the </a:t>
            </a:r>
            <a:r>
              <a:rPr lang="en-US" altLang="zh-TW" dirty="0"/>
              <a:t>amplitude </a:t>
            </a:r>
            <a:r>
              <a:rPr lang="en-US" altLang="zh-TW" dirty="0" smtClean="0"/>
              <a:t>spectrum</a:t>
            </a:r>
          </a:p>
          <a:p>
            <a:pPr lvl="1"/>
            <a:r>
              <a:rPr lang="en-US" altLang="zh-TW" dirty="0"/>
              <a:t>L</a:t>
            </a:r>
            <a:r>
              <a:rPr lang="en-US" altLang="zh-TW" dirty="0" smtClean="0"/>
              <a:t>ow frequencies </a:t>
            </a:r>
            <a:r>
              <a:rPr lang="en-US" altLang="zh-TW" dirty="0"/>
              <a:t>dominate. </a:t>
            </a:r>
            <a:r>
              <a:rPr lang="en-US" altLang="zh-TW" dirty="0" smtClean="0"/>
              <a:t>They give </a:t>
            </a:r>
            <a:r>
              <a:rPr lang="en-US" altLang="zh-TW" dirty="0"/>
              <a:t>the main </a:t>
            </a:r>
            <a:r>
              <a:rPr lang="en-US" altLang="zh-TW" dirty="0" smtClean="0"/>
              <a:t>structure and </a:t>
            </a:r>
            <a:r>
              <a:rPr lang="en-US" altLang="zh-TW" dirty="0"/>
              <a:t>the contrast in the image. 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high frequencies correspond to details and fast changes in the image.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658" y="4097702"/>
            <a:ext cx="4321342" cy="2379298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28800" y="6400800"/>
            <a:ext cx="6172200" cy="457200"/>
          </a:xfrm>
        </p:spPr>
        <p:txBody>
          <a:bodyPr/>
          <a:lstStyle/>
          <a:p>
            <a:pPr>
              <a:defRPr/>
            </a:pPr>
            <a:r>
              <a:rPr lang="is-IS" smtClean="0">
                <a:latin typeface="Arial" panose="020B0604020202020204" pitchFamily="34" charset="0"/>
              </a:rPr>
              <a:t>402084-Chapter 2 : Sampling quantization presentation of digital image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72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76200"/>
            <a:ext cx="7640637" cy="990600"/>
          </a:xfrm>
        </p:spPr>
        <p:txBody>
          <a:bodyPr/>
          <a:lstStyle/>
          <a:p>
            <a:r>
              <a:rPr lang="en-US" altLang="en-US" sz="3600" dirty="0"/>
              <a:t>SAMPLING AND QUANTIZION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76200" y="1149925"/>
            <a:ext cx="9144000" cy="4608513"/>
          </a:xfrm>
        </p:spPr>
        <p:txBody>
          <a:bodyPr/>
          <a:lstStyle/>
          <a:p>
            <a:r>
              <a:rPr lang="en-US" altLang="zh-TW" dirty="0"/>
              <a:t>A blurred image with amplitude </a:t>
            </a:r>
            <a:r>
              <a:rPr lang="en-US" altLang="zh-TW" dirty="0" smtClean="0"/>
              <a:t>spectrum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low frequencies are preserved.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main structure </a:t>
            </a:r>
            <a:r>
              <a:rPr lang="en-US" altLang="zh-TW" dirty="0" smtClean="0"/>
              <a:t>and the </a:t>
            </a:r>
            <a:r>
              <a:rPr lang="en-US" altLang="zh-TW" dirty="0"/>
              <a:t>contrast are </a:t>
            </a:r>
            <a:r>
              <a:rPr lang="en-US" altLang="zh-TW" dirty="0" smtClean="0"/>
              <a:t>also preserved</a:t>
            </a:r>
            <a:r>
              <a:rPr lang="en-US" altLang="zh-TW" dirty="0"/>
              <a:t>.</a:t>
            </a:r>
            <a:endParaRPr lang="en-US" altLang="zh-TW" dirty="0" smtClean="0"/>
          </a:p>
          <a:p>
            <a:pPr lvl="1"/>
            <a:r>
              <a:rPr lang="en-US" altLang="zh-TW" dirty="0"/>
              <a:t>T</a:t>
            </a:r>
            <a:r>
              <a:rPr lang="en-US" altLang="zh-TW" dirty="0" smtClean="0"/>
              <a:t>he </a:t>
            </a:r>
            <a:r>
              <a:rPr lang="en-US" altLang="zh-TW" dirty="0"/>
              <a:t>high frequencies are </a:t>
            </a:r>
            <a:r>
              <a:rPr lang="en-US" altLang="zh-TW" dirty="0" smtClean="0"/>
              <a:t>lost -&gt;Details </a:t>
            </a:r>
            <a:r>
              <a:rPr lang="en-US" altLang="zh-TW" dirty="0"/>
              <a:t>are lost in the image.</a:t>
            </a:r>
            <a:endParaRPr lang="en-US" altLang="zh-TW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201" t="10596"/>
          <a:stretch/>
        </p:blipFill>
        <p:spPr>
          <a:xfrm>
            <a:off x="2777559" y="3854948"/>
            <a:ext cx="6137841" cy="2545852"/>
          </a:xfrm>
          <a:prstGeom prst="rect">
            <a:avLst/>
          </a:prstGeom>
        </p:spPr>
      </p:pic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28800" y="6400800"/>
            <a:ext cx="6172200" cy="457200"/>
          </a:xfrm>
        </p:spPr>
        <p:txBody>
          <a:bodyPr/>
          <a:lstStyle/>
          <a:p>
            <a:pPr>
              <a:defRPr/>
            </a:pPr>
            <a:r>
              <a:rPr lang="is-IS" smtClean="0">
                <a:latin typeface="Arial" panose="020B0604020202020204" pitchFamily="34" charset="0"/>
              </a:rPr>
              <a:t>402084-Chapter 2 : Sampling quantization presentation of digital image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6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152400"/>
            <a:ext cx="7640637" cy="990600"/>
          </a:xfrm>
        </p:spPr>
        <p:txBody>
          <a:bodyPr/>
          <a:lstStyle/>
          <a:p>
            <a:r>
              <a:rPr lang="en-US" altLang="en-US" sz="3600" dirty="0"/>
              <a:t>SAMPLING AND QUANTIZION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49925"/>
            <a:ext cx="8650288" cy="4608513"/>
          </a:xfrm>
        </p:spPr>
        <p:txBody>
          <a:bodyPr/>
          <a:lstStyle/>
          <a:p>
            <a:r>
              <a:rPr lang="en-US" altLang="zh-TW" dirty="0"/>
              <a:t>Separable 2D </a:t>
            </a:r>
            <a:r>
              <a:rPr lang="en-US" altLang="zh-TW" dirty="0" smtClean="0"/>
              <a:t>continuous Fourier transform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76400"/>
            <a:ext cx="9111343" cy="4800600"/>
          </a:xfrm>
          <a:prstGeom prst="rect">
            <a:avLst/>
          </a:prstGeom>
        </p:spPr>
      </p:pic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28800" y="6400800"/>
            <a:ext cx="6172200" cy="457200"/>
          </a:xfrm>
        </p:spPr>
        <p:txBody>
          <a:bodyPr/>
          <a:lstStyle/>
          <a:p>
            <a:pPr>
              <a:defRPr/>
            </a:pPr>
            <a:r>
              <a:rPr lang="is-IS" smtClean="0">
                <a:latin typeface="Arial" panose="020B0604020202020204" pitchFamily="34" charset="0"/>
              </a:rPr>
              <a:t>402084-Chapter 2 : Sampling quantization presentation of digital image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74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76200"/>
            <a:ext cx="7640637" cy="990600"/>
          </a:xfrm>
        </p:spPr>
        <p:txBody>
          <a:bodyPr/>
          <a:lstStyle/>
          <a:p>
            <a:r>
              <a:rPr lang="en-US" altLang="en-US" sz="3600" dirty="0"/>
              <a:t>SAMPLING AND QUANTIZION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49925"/>
            <a:ext cx="8650288" cy="4608513"/>
          </a:xfrm>
        </p:spPr>
        <p:txBody>
          <a:bodyPr/>
          <a:lstStyle/>
          <a:p>
            <a:r>
              <a:rPr lang="en-US" altLang="zh-TW" dirty="0"/>
              <a:t>A common 2D </a:t>
            </a:r>
            <a:r>
              <a:rPr lang="en-US" altLang="zh-TW" dirty="0" smtClean="0"/>
              <a:t>Fourier pair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76400"/>
            <a:ext cx="7924800" cy="4664869"/>
          </a:xfrm>
          <a:prstGeom prst="rect">
            <a:avLst/>
          </a:prstGeom>
        </p:spPr>
      </p:pic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57400" y="6400800"/>
            <a:ext cx="6172200" cy="457200"/>
          </a:xfrm>
        </p:spPr>
        <p:txBody>
          <a:bodyPr/>
          <a:lstStyle/>
          <a:p>
            <a:pPr>
              <a:defRPr/>
            </a:pPr>
            <a:r>
              <a:rPr lang="is-IS" smtClean="0">
                <a:latin typeface="Arial" panose="020B0604020202020204" pitchFamily="34" charset="0"/>
              </a:rPr>
              <a:t>402084-Chapter 2 : Sampling quantization presentation of digital image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232650" y="5827713"/>
            <a:ext cx="1524000" cy="49371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35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76200"/>
            <a:ext cx="7640637" cy="990600"/>
          </a:xfrm>
        </p:spPr>
        <p:txBody>
          <a:bodyPr/>
          <a:lstStyle/>
          <a:p>
            <a:r>
              <a:rPr lang="en-US" altLang="en-US" sz="3600" dirty="0"/>
              <a:t>SAMPLING AND QUANTIZION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49925"/>
            <a:ext cx="8650288" cy="4608513"/>
          </a:xfrm>
        </p:spPr>
        <p:txBody>
          <a:bodyPr/>
          <a:lstStyle/>
          <a:p>
            <a:r>
              <a:rPr lang="en-US" altLang="zh-TW" dirty="0"/>
              <a:t>A common 2D </a:t>
            </a:r>
            <a:r>
              <a:rPr lang="en-US" altLang="zh-TW" dirty="0" smtClean="0"/>
              <a:t>Fourier pair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859114"/>
            <a:ext cx="7888288" cy="4541685"/>
          </a:xfrm>
          <a:prstGeom prst="rect">
            <a:avLst/>
          </a:prstGeom>
        </p:spPr>
      </p:pic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28800" y="6400800"/>
            <a:ext cx="6172200" cy="457200"/>
          </a:xfrm>
        </p:spPr>
        <p:txBody>
          <a:bodyPr/>
          <a:lstStyle/>
          <a:p>
            <a:pPr>
              <a:defRPr/>
            </a:pPr>
            <a:r>
              <a:rPr lang="is-IS" smtClean="0">
                <a:latin typeface="Arial" panose="020B0604020202020204" pitchFamily="34" charset="0"/>
              </a:rPr>
              <a:t>402084-Chapter 2 : Sampling quantization presentation of digital image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636042" y="5832762"/>
            <a:ext cx="1524000" cy="49371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5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152400"/>
            <a:ext cx="7640637" cy="990600"/>
          </a:xfrm>
        </p:spPr>
        <p:txBody>
          <a:bodyPr/>
          <a:lstStyle/>
          <a:p>
            <a:r>
              <a:rPr lang="en-US" altLang="en-US" sz="3600" dirty="0"/>
              <a:t>SAMPLING AND QUANTIZION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82687"/>
            <a:ext cx="8650288" cy="4608513"/>
          </a:xfrm>
        </p:spPr>
        <p:txBody>
          <a:bodyPr/>
          <a:lstStyle/>
          <a:p>
            <a:r>
              <a:rPr lang="en-US" altLang="zh-TW" dirty="0" smtClean="0"/>
              <a:t>Impulse train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340722"/>
            <a:ext cx="720202" cy="5642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920461"/>
            <a:ext cx="8413750" cy="4480339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28800" y="6400800"/>
            <a:ext cx="6172200" cy="457200"/>
          </a:xfrm>
        </p:spPr>
        <p:txBody>
          <a:bodyPr/>
          <a:lstStyle/>
          <a:p>
            <a:pPr>
              <a:defRPr/>
            </a:pPr>
            <a:r>
              <a:rPr lang="is-IS" smtClean="0">
                <a:latin typeface="Arial" panose="020B0604020202020204" pitchFamily="34" charset="0"/>
              </a:rPr>
              <a:t>402084-Chapter 2 : Sampling quantization presentation of digital image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04800" y="5341937"/>
            <a:ext cx="1524000" cy="49371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93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76200"/>
            <a:ext cx="7640637" cy="990600"/>
          </a:xfrm>
        </p:spPr>
        <p:txBody>
          <a:bodyPr/>
          <a:lstStyle/>
          <a:p>
            <a:r>
              <a:rPr lang="en-US" altLang="en-US" sz="3600" dirty="0"/>
              <a:t>SAMPLING AND QUANTIZION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82687"/>
            <a:ext cx="8650288" cy="4608513"/>
          </a:xfrm>
        </p:spPr>
        <p:txBody>
          <a:bodyPr/>
          <a:lstStyle/>
          <a:p>
            <a:r>
              <a:rPr lang="en-US" altLang="zh-TW" dirty="0" smtClean="0"/>
              <a:t>Two different </a:t>
            </a:r>
            <a:r>
              <a:rPr lang="en-US" altLang="zh-TW" dirty="0"/>
              <a:t>sampling mode</a:t>
            </a:r>
            <a:endParaRPr lang="en-US" altLang="zh-TW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75" y="1683197"/>
            <a:ext cx="7315200" cy="4733645"/>
          </a:xfrm>
          <a:prstGeom prst="rect">
            <a:avLst/>
          </a:prstGeom>
        </p:spPr>
      </p:pic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28800" y="6400800"/>
            <a:ext cx="6172200" cy="457200"/>
          </a:xfrm>
        </p:spPr>
        <p:txBody>
          <a:bodyPr/>
          <a:lstStyle/>
          <a:p>
            <a:pPr>
              <a:defRPr/>
            </a:pPr>
            <a:r>
              <a:rPr lang="is-IS" smtClean="0">
                <a:latin typeface="Arial" panose="020B0604020202020204" pitchFamily="34" charset="0"/>
              </a:rPr>
              <a:t>402084-Chapter 2 : Sampling quantization presentation of digital image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85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76200"/>
            <a:ext cx="7640637" cy="990600"/>
          </a:xfrm>
        </p:spPr>
        <p:txBody>
          <a:bodyPr/>
          <a:lstStyle/>
          <a:p>
            <a:r>
              <a:rPr lang="en-US" altLang="en-US" sz="3600" dirty="0"/>
              <a:t>SAMPLING AND QUANTIZION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82687"/>
            <a:ext cx="8650288" cy="4608513"/>
          </a:xfrm>
        </p:spPr>
        <p:txBody>
          <a:bodyPr/>
          <a:lstStyle/>
          <a:p>
            <a:r>
              <a:rPr lang="en-US" altLang="zh-TW" dirty="0"/>
              <a:t>Two different sampling </a:t>
            </a:r>
            <a:r>
              <a:rPr lang="en-US" altLang="zh-TW" dirty="0" smtClean="0"/>
              <a:t>models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714479"/>
            <a:ext cx="7848600" cy="4681174"/>
          </a:xfrm>
          <a:prstGeom prst="rect">
            <a:avLst/>
          </a:prstGeom>
        </p:spPr>
      </p:pic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28800" y="6400800"/>
            <a:ext cx="6172200" cy="457200"/>
          </a:xfrm>
        </p:spPr>
        <p:txBody>
          <a:bodyPr/>
          <a:lstStyle/>
          <a:p>
            <a:pPr>
              <a:defRPr/>
            </a:pPr>
            <a:r>
              <a:rPr lang="is-IS" smtClean="0">
                <a:latin typeface="Arial" panose="020B0604020202020204" pitchFamily="34" charset="0"/>
              </a:rPr>
              <a:t>402084-Chapter 2 : Sampling quantization presentation of digital image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239000" y="5807242"/>
            <a:ext cx="1524000" cy="49371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0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76200"/>
            <a:ext cx="7640637" cy="990600"/>
          </a:xfrm>
        </p:spPr>
        <p:txBody>
          <a:bodyPr/>
          <a:lstStyle/>
          <a:p>
            <a:r>
              <a:rPr lang="en-US" altLang="en-US" sz="3600" dirty="0"/>
              <a:t>SAMPLING AND QUANTIZION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82687"/>
            <a:ext cx="8650288" cy="4608513"/>
          </a:xfrm>
        </p:spPr>
        <p:txBody>
          <a:bodyPr/>
          <a:lstStyle/>
          <a:p>
            <a:r>
              <a:rPr lang="en-US" altLang="zh-TW" dirty="0"/>
              <a:t>Impulses </a:t>
            </a:r>
            <a:r>
              <a:rPr lang="en-US" altLang="zh-TW" dirty="0" smtClean="0"/>
              <a:t>and their </a:t>
            </a:r>
            <a:r>
              <a:rPr lang="en-US" altLang="zh-TW" dirty="0"/>
              <a:t>sifting </a:t>
            </a:r>
            <a:r>
              <a:rPr lang="en-US" altLang="zh-TW" dirty="0" smtClean="0"/>
              <a:t>property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438400"/>
            <a:ext cx="6248400" cy="2501333"/>
          </a:xfrm>
          <a:prstGeom prst="rect">
            <a:avLst/>
          </a:prstGeom>
        </p:spPr>
      </p:pic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28800" y="6400800"/>
            <a:ext cx="6172200" cy="457200"/>
          </a:xfrm>
        </p:spPr>
        <p:txBody>
          <a:bodyPr/>
          <a:lstStyle/>
          <a:p>
            <a:pPr>
              <a:defRPr/>
            </a:pPr>
            <a:r>
              <a:rPr lang="is-IS" smtClean="0">
                <a:latin typeface="Arial" panose="020B0604020202020204" pitchFamily="34" charset="0"/>
              </a:rPr>
              <a:t>402084-Chapter 2 : Sampling quantization presentation of digital image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43779" r="52241" b="79316"/>
          <a:stretch/>
        </p:blipFill>
        <p:spPr>
          <a:xfrm>
            <a:off x="2257926" y="2588009"/>
            <a:ext cx="304800" cy="9434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43779" r="52241" b="79316"/>
          <a:stretch/>
        </p:blipFill>
        <p:spPr>
          <a:xfrm>
            <a:off x="2105526" y="3950221"/>
            <a:ext cx="304800" cy="94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0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152400"/>
            <a:ext cx="7640637" cy="990600"/>
          </a:xfrm>
        </p:spPr>
        <p:txBody>
          <a:bodyPr/>
          <a:lstStyle/>
          <a:p>
            <a:r>
              <a:rPr lang="en-US" altLang="en-US" sz="3600" dirty="0"/>
              <a:t>SAMPLING AND QUANTIZION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82687"/>
            <a:ext cx="8650288" cy="4608513"/>
          </a:xfrm>
        </p:spPr>
        <p:txBody>
          <a:bodyPr/>
          <a:lstStyle/>
          <a:p>
            <a:r>
              <a:rPr lang="en-US" altLang="zh-TW" dirty="0"/>
              <a:t>Why using </a:t>
            </a:r>
            <a:r>
              <a:rPr lang="en-US" altLang="zh-TW" dirty="0" smtClean="0"/>
              <a:t>different sampling </a:t>
            </a:r>
            <a:r>
              <a:rPr lang="en-US" altLang="zh-TW" dirty="0"/>
              <a:t>models?</a:t>
            </a:r>
            <a:endParaRPr lang="en-US" altLang="zh-TW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237" y="1854427"/>
            <a:ext cx="6708413" cy="3797677"/>
          </a:xfrm>
          <a:prstGeom prst="rect">
            <a:avLst/>
          </a:prstGeom>
        </p:spPr>
      </p:pic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28800" y="6400800"/>
            <a:ext cx="6172200" cy="457200"/>
          </a:xfrm>
        </p:spPr>
        <p:txBody>
          <a:bodyPr/>
          <a:lstStyle/>
          <a:p>
            <a:pPr>
              <a:defRPr/>
            </a:pPr>
            <a:r>
              <a:rPr lang="is-IS" smtClean="0">
                <a:latin typeface="Arial" panose="020B0604020202020204" pitchFamily="34" charset="0"/>
              </a:rPr>
              <a:t>402084-Chapter 2 : Sampling quantization presentation of digital image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43779" r="52241" b="79316"/>
          <a:stretch/>
        </p:blipFill>
        <p:spPr>
          <a:xfrm>
            <a:off x="2587592" y="3153225"/>
            <a:ext cx="335280" cy="103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8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336674" y="567530"/>
            <a:ext cx="7793038" cy="547688"/>
          </a:xfrm>
        </p:spPr>
        <p:txBody>
          <a:bodyPr/>
          <a:lstStyle/>
          <a:p>
            <a:pPr eaLnBrk="1" hangingPunct="1"/>
            <a:r>
              <a:rPr lang="vi-VN" altLang="en-US" sz="3600" dirty="0" smtClean="0"/>
              <a:t>OBJECTIVES</a:t>
            </a:r>
            <a:endParaRPr lang="en-US" altLang="en-US" sz="3600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914400"/>
            <a:ext cx="8650288" cy="5017295"/>
          </a:xfrm>
        </p:spPr>
        <p:txBody>
          <a:bodyPr/>
          <a:lstStyle/>
          <a:p>
            <a:pPr marL="0" indent="0">
              <a:buNone/>
            </a:pPr>
            <a:endParaRPr lang="en-US" altLang="en-US" b="1" i="1" dirty="0" smtClean="0"/>
          </a:p>
          <a:p>
            <a:r>
              <a:rPr lang="vi-VN" altLang="en-US" dirty="0" smtClean="0"/>
              <a:t>Known </a:t>
            </a:r>
            <a:r>
              <a:rPr lang="en-US" altLang="en-US" dirty="0" smtClean="0"/>
              <a:t>what is sampling in digital image processing </a:t>
            </a:r>
          </a:p>
          <a:p>
            <a:r>
              <a:rPr lang="en-US" altLang="en-US" dirty="0"/>
              <a:t>Know </a:t>
            </a:r>
            <a:r>
              <a:rPr lang="en-US" altLang="en-US" dirty="0" smtClean="0"/>
              <a:t>what is quantization in digital image processing.</a:t>
            </a:r>
          </a:p>
          <a:p>
            <a:r>
              <a:rPr lang="en-US" altLang="en-US" dirty="0" smtClean="0"/>
              <a:t>Know the relation of pixels in 2 D image </a:t>
            </a:r>
          </a:p>
          <a:p>
            <a:r>
              <a:rPr lang="en-US" altLang="en-US" dirty="0" smtClean="0"/>
              <a:t>Understand </a:t>
            </a:r>
            <a:r>
              <a:rPr lang="vi-VN" altLang="en-US" dirty="0" smtClean="0"/>
              <a:t>the ways sampling and quantization </a:t>
            </a:r>
            <a:r>
              <a:rPr lang="en-US" altLang="en-US" dirty="0" smtClean="0"/>
              <a:t>.</a:t>
            </a:r>
          </a:p>
          <a:p>
            <a:endParaRPr lang="en-US" altLang="en-US" dirty="0" smtClean="0">
              <a:solidFill>
                <a:srgbClr val="FF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36674" y="6373813"/>
            <a:ext cx="6096000" cy="457200"/>
          </a:xfrm>
        </p:spPr>
        <p:txBody>
          <a:bodyPr/>
          <a:lstStyle/>
          <a:p>
            <a:pPr>
              <a:defRPr/>
            </a:pPr>
            <a:r>
              <a:rPr lang="is-IS" smtClean="0">
                <a:latin typeface="Arial" panose="020B0604020202020204" pitchFamily="34" charset="0"/>
              </a:rPr>
              <a:t>402084-Chapter 2 : Sampling quantization presentation of digital image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04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 "/>
                <a:ea typeface="MS PGothic" panose="020B0600070205080204" pitchFamily="34" charset="-128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 "/>
                <a:ea typeface="MS PGothic" panose="020B0600070205080204" pitchFamily="34" charset="-128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0427BAF-39DA-4FCB-B82A-BE861CF29D9C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152400"/>
            <a:ext cx="7640637" cy="990600"/>
          </a:xfrm>
        </p:spPr>
        <p:txBody>
          <a:bodyPr/>
          <a:lstStyle/>
          <a:p>
            <a:r>
              <a:rPr lang="en-US" altLang="en-US" sz="3600" dirty="0"/>
              <a:t>SAMPLING AND QUANTIZION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82687"/>
            <a:ext cx="8650288" cy="4608513"/>
          </a:xfrm>
        </p:spPr>
        <p:txBody>
          <a:bodyPr/>
          <a:lstStyle/>
          <a:p>
            <a:r>
              <a:rPr lang="en-US" altLang="zh-TW" dirty="0"/>
              <a:t>Some important theorems </a:t>
            </a:r>
            <a:r>
              <a:rPr lang="en-US" altLang="zh-TW"/>
              <a:t>that </a:t>
            </a:r>
            <a:r>
              <a:rPr lang="en-US" altLang="zh-TW" smtClean="0"/>
              <a:t>need </a:t>
            </a:r>
            <a:r>
              <a:rPr lang="en-US" altLang="zh-TW" dirty="0"/>
              <a:t>for sampling and reconstruction</a:t>
            </a:r>
            <a:endParaRPr lang="en-US" altLang="zh-TW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222" y="2291595"/>
            <a:ext cx="5571444" cy="4185405"/>
          </a:xfrm>
          <a:prstGeom prst="rect">
            <a:avLst/>
          </a:prstGeom>
        </p:spPr>
      </p:pic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28800" y="6400800"/>
            <a:ext cx="6172200" cy="457200"/>
          </a:xfrm>
        </p:spPr>
        <p:txBody>
          <a:bodyPr/>
          <a:lstStyle/>
          <a:p>
            <a:pPr>
              <a:defRPr/>
            </a:pPr>
            <a:r>
              <a:rPr lang="is-IS" smtClean="0">
                <a:latin typeface="Arial" panose="020B0604020202020204" pitchFamily="34" charset="0"/>
              </a:rPr>
              <a:t>402084-Chapter 2 : Sampling quantization presentation of digital image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32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76200"/>
            <a:ext cx="7640637" cy="990600"/>
          </a:xfrm>
        </p:spPr>
        <p:txBody>
          <a:bodyPr/>
          <a:lstStyle/>
          <a:p>
            <a:r>
              <a:rPr lang="en-US" altLang="en-US" sz="3600" dirty="0"/>
              <a:t>SAMPLING AND QUANTIZION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28800" y="6373813"/>
            <a:ext cx="60198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402084-Chapter 2 : Sampling quantization presentation of digital image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82687"/>
            <a:ext cx="8650288" cy="4608513"/>
          </a:xfrm>
        </p:spPr>
        <p:txBody>
          <a:bodyPr/>
          <a:lstStyle/>
          <a:p>
            <a:r>
              <a:rPr lang="en-US" altLang="zh-TW" dirty="0"/>
              <a:t>Convolution </a:t>
            </a:r>
            <a:r>
              <a:rPr lang="en-US" altLang="zh-TW" dirty="0" smtClean="0"/>
              <a:t>with a translated </a:t>
            </a:r>
            <a:r>
              <a:rPr lang="en-US" altLang="zh-TW" dirty="0" err="1" smtClean="0"/>
              <a:t>dirac</a:t>
            </a:r>
            <a:r>
              <a:rPr lang="en-US" altLang="zh-TW" dirty="0" smtClean="0"/>
              <a:t> impulse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08" y="1713776"/>
            <a:ext cx="7532692" cy="463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7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76200"/>
            <a:ext cx="7640637" cy="990600"/>
          </a:xfrm>
        </p:spPr>
        <p:txBody>
          <a:bodyPr/>
          <a:lstStyle/>
          <a:p>
            <a:r>
              <a:rPr lang="en-US" altLang="en-US" sz="3600" dirty="0"/>
              <a:t>SAMPLING AND QUANTIZION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82687"/>
            <a:ext cx="8650288" cy="4608513"/>
          </a:xfrm>
        </p:spPr>
        <p:txBody>
          <a:bodyPr/>
          <a:lstStyle/>
          <a:p>
            <a:r>
              <a:rPr lang="en-US" altLang="zh-TW" dirty="0" smtClean="0"/>
              <a:t>1D Sampling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5340"/>
          <a:stretch/>
        </p:blipFill>
        <p:spPr>
          <a:xfrm>
            <a:off x="304799" y="1979431"/>
            <a:ext cx="8806543" cy="43943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287641"/>
            <a:ext cx="3429001" cy="617687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28800" y="6400800"/>
            <a:ext cx="6172200" cy="457200"/>
          </a:xfrm>
        </p:spPr>
        <p:txBody>
          <a:bodyPr/>
          <a:lstStyle/>
          <a:p>
            <a:pPr>
              <a:defRPr/>
            </a:pPr>
            <a:r>
              <a:rPr lang="is-IS" smtClean="0">
                <a:latin typeface="Arial" panose="020B0604020202020204" pitchFamily="34" charset="0"/>
              </a:rPr>
              <a:t>402084-Chapter 2 : Sampling quantization presentation of digital image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3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152400"/>
            <a:ext cx="7640637" cy="990600"/>
          </a:xfrm>
        </p:spPr>
        <p:txBody>
          <a:bodyPr/>
          <a:lstStyle/>
          <a:p>
            <a:r>
              <a:rPr lang="en-US" altLang="en-US" sz="3600" dirty="0"/>
              <a:t>SAMPLING AND QUANTIZION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82687"/>
            <a:ext cx="8650288" cy="4608513"/>
          </a:xfrm>
        </p:spPr>
        <p:txBody>
          <a:bodyPr/>
          <a:lstStyle/>
          <a:p>
            <a:r>
              <a:rPr lang="en-US" altLang="zh-TW" dirty="0" smtClean="0"/>
              <a:t>Reconstruction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05" y="1799769"/>
            <a:ext cx="9004437" cy="4632668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28800" y="6400800"/>
            <a:ext cx="6172200" cy="457200"/>
          </a:xfrm>
        </p:spPr>
        <p:txBody>
          <a:bodyPr/>
          <a:lstStyle/>
          <a:p>
            <a:pPr>
              <a:defRPr/>
            </a:pPr>
            <a:r>
              <a:rPr lang="is-IS" smtClean="0">
                <a:latin typeface="Arial" panose="020B0604020202020204" pitchFamily="34" charset="0"/>
              </a:rPr>
              <a:t>402084-Chapter 2 : Sampling quantization presentation of digital image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345059"/>
            <a:ext cx="3091543" cy="56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2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281214"/>
            <a:ext cx="7640637" cy="990600"/>
          </a:xfrm>
        </p:spPr>
        <p:txBody>
          <a:bodyPr/>
          <a:lstStyle/>
          <a:p>
            <a:r>
              <a:rPr lang="en-US" altLang="en-US" sz="3600" dirty="0"/>
              <a:t>SAMPLING AND QUANTIZION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82687"/>
            <a:ext cx="8650288" cy="4608513"/>
          </a:xfrm>
        </p:spPr>
        <p:txBody>
          <a:bodyPr/>
          <a:lstStyle/>
          <a:p>
            <a:r>
              <a:rPr lang="en-US" altLang="zh-TW" dirty="0" smtClean="0"/>
              <a:t>the </a:t>
            </a:r>
            <a:r>
              <a:rPr lang="en-US" altLang="zh-TW" dirty="0"/>
              <a:t>sampling </a:t>
            </a:r>
            <a:r>
              <a:rPr lang="en-US" altLang="zh-TW" dirty="0" smtClean="0"/>
              <a:t>theorem</a:t>
            </a:r>
          </a:p>
          <a:p>
            <a:pPr lvl="1"/>
            <a:r>
              <a:rPr lang="en-US" altLang="zh-TW" dirty="0"/>
              <a:t>Suppose that the function </a:t>
            </a:r>
            <a:r>
              <a:rPr lang="en-US" altLang="zh-TW" i="1" dirty="0"/>
              <a:t>g(t)</a:t>
            </a:r>
            <a:r>
              <a:rPr lang="en-US" altLang="zh-TW" dirty="0"/>
              <a:t> has been sampled with the sampling distance </a:t>
            </a:r>
            <a:r>
              <a:rPr lang="en-US" altLang="zh-TW" dirty="0" smtClean="0"/>
              <a:t>   and </a:t>
            </a:r>
            <a:r>
              <a:rPr lang="en-US" altLang="zh-TW" dirty="0"/>
              <a:t>that </a:t>
            </a:r>
            <a:r>
              <a:rPr lang="en-US" altLang="zh-TW" i="1" dirty="0"/>
              <a:t>G(f)</a:t>
            </a:r>
            <a:r>
              <a:rPr lang="en-US" altLang="zh-TW" dirty="0"/>
              <a:t> lacks frequencies above W, i.e. </a:t>
            </a:r>
            <a:r>
              <a:rPr lang="en-US" altLang="zh-TW" i="1" dirty="0"/>
              <a:t>G(f)</a:t>
            </a:r>
            <a:r>
              <a:rPr lang="en-US" altLang="zh-TW" dirty="0"/>
              <a:t> has the bandwidth </a:t>
            </a:r>
            <a:r>
              <a:rPr lang="en-US" altLang="zh-TW" i="1" dirty="0"/>
              <a:t>W</a:t>
            </a:r>
            <a:r>
              <a:rPr lang="en-US" altLang="zh-TW" dirty="0" smtClean="0"/>
              <a:t>. If         &gt;</a:t>
            </a:r>
            <a:r>
              <a:rPr lang="en-US" altLang="zh-TW" i="1" dirty="0"/>
              <a:t>2W</a:t>
            </a:r>
            <a:r>
              <a:rPr lang="en-US" altLang="zh-TW" dirty="0"/>
              <a:t>, g(t) can be perfectly recovered from its </a:t>
            </a:r>
            <a:r>
              <a:rPr lang="en-US" altLang="zh-TW" dirty="0" smtClean="0"/>
              <a:t>sample </a:t>
            </a:r>
            <a:r>
              <a:rPr lang="en-US" altLang="zh-TW" dirty="0"/>
              <a:t>values.</a:t>
            </a:r>
            <a:endParaRPr lang="en-US" altLang="zh-TW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024" y="2286000"/>
            <a:ext cx="409602" cy="4133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3124200"/>
            <a:ext cx="685799" cy="381000"/>
          </a:xfrm>
          <a:prstGeom prst="rect">
            <a:avLst/>
          </a:prstGeom>
        </p:spPr>
      </p:pic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28800" y="6400800"/>
            <a:ext cx="6172200" cy="457200"/>
          </a:xfrm>
        </p:spPr>
        <p:txBody>
          <a:bodyPr/>
          <a:lstStyle/>
          <a:p>
            <a:pPr>
              <a:defRPr/>
            </a:pPr>
            <a:r>
              <a:rPr lang="is-IS" smtClean="0">
                <a:latin typeface="Arial" panose="020B0604020202020204" pitchFamily="34" charset="0"/>
              </a:rPr>
              <a:t>402084-Chapter 2 : Sampling quantization presentation of digital image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97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281214"/>
            <a:ext cx="7640637" cy="990600"/>
          </a:xfrm>
        </p:spPr>
        <p:txBody>
          <a:bodyPr/>
          <a:lstStyle/>
          <a:p>
            <a:r>
              <a:rPr lang="en-US" altLang="en-US" sz="3600"/>
              <a:t>SAMPLING AND QUANTIZION </a:t>
            </a:r>
            <a:endParaRPr lang="en-US" alt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82687"/>
            <a:ext cx="8650288" cy="4608513"/>
          </a:xfrm>
        </p:spPr>
        <p:txBody>
          <a:bodyPr/>
          <a:lstStyle/>
          <a:p>
            <a:r>
              <a:rPr lang="en-US" altLang="zh-TW" dirty="0" smtClean="0"/>
              <a:t>Aliasing illustrated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565" y="1653866"/>
            <a:ext cx="5314709" cy="4800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2594811"/>
            <a:ext cx="3276600" cy="3859655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28800" y="6400800"/>
            <a:ext cx="6172200" cy="457200"/>
          </a:xfrm>
        </p:spPr>
        <p:txBody>
          <a:bodyPr/>
          <a:lstStyle/>
          <a:p>
            <a:pPr>
              <a:defRPr/>
            </a:pPr>
            <a:r>
              <a:rPr lang="is-IS" smtClean="0">
                <a:latin typeface="Arial" panose="020B0604020202020204" pitchFamily="34" charset="0"/>
              </a:rPr>
              <a:t>402084-Chapter 2 : Sampling quantization presentation of digital image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7423150" y="5935717"/>
            <a:ext cx="1524000" cy="49371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77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281214"/>
            <a:ext cx="7640637" cy="990600"/>
          </a:xfrm>
        </p:spPr>
        <p:txBody>
          <a:bodyPr/>
          <a:lstStyle/>
          <a:p>
            <a:r>
              <a:rPr lang="en-US" altLang="en-US" sz="3600"/>
              <a:t>SAMPLING AND QUANTIZION </a:t>
            </a:r>
            <a:endParaRPr lang="en-US" alt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82687"/>
            <a:ext cx="8650288" cy="4608513"/>
          </a:xfrm>
        </p:spPr>
        <p:txBody>
          <a:bodyPr/>
          <a:lstStyle/>
          <a:p>
            <a:r>
              <a:rPr lang="en-US" altLang="zh-TW" dirty="0"/>
              <a:t>2D sampling without aliasing</a:t>
            </a:r>
            <a:endParaRPr lang="en-US" altLang="zh-TW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752600"/>
            <a:ext cx="6934200" cy="4650101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28800" y="6400800"/>
            <a:ext cx="6172200" cy="457200"/>
          </a:xfrm>
        </p:spPr>
        <p:txBody>
          <a:bodyPr/>
          <a:lstStyle/>
          <a:p>
            <a:pPr>
              <a:defRPr/>
            </a:pPr>
            <a:r>
              <a:rPr lang="is-IS" smtClean="0">
                <a:latin typeface="Arial" panose="020B0604020202020204" pitchFamily="34" charset="0"/>
              </a:rPr>
              <a:t>402084-Chapter 2 : Sampling quantization presentation of digital image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431088" y="1687595"/>
            <a:ext cx="1524000" cy="49371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0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281214"/>
            <a:ext cx="7640637" cy="990600"/>
          </a:xfrm>
        </p:spPr>
        <p:txBody>
          <a:bodyPr/>
          <a:lstStyle/>
          <a:p>
            <a:r>
              <a:rPr lang="en-US" altLang="en-US" sz="3600"/>
              <a:t>SAMPLING AND QUANTIZION </a:t>
            </a:r>
            <a:endParaRPr lang="en-US" alt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82687"/>
            <a:ext cx="8650288" cy="4608513"/>
          </a:xfrm>
        </p:spPr>
        <p:txBody>
          <a:bodyPr/>
          <a:lstStyle/>
          <a:p>
            <a:r>
              <a:rPr lang="en-US" altLang="zh-TW" dirty="0"/>
              <a:t>2D sampling with aliasing</a:t>
            </a:r>
            <a:endParaRPr lang="en-US" altLang="zh-TW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760222"/>
            <a:ext cx="6705600" cy="4653401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28800" y="6400800"/>
            <a:ext cx="6172200" cy="457200"/>
          </a:xfrm>
        </p:spPr>
        <p:txBody>
          <a:bodyPr/>
          <a:lstStyle/>
          <a:p>
            <a:pPr>
              <a:defRPr/>
            </a:pPr>
            <a:r>
              <a:rPr lang="is-IS" smtClean="0">
                <a:latin typeface="Arial" panose="020B0604020202020204" pitchFamily="34" charset="0"/>
              </a:rPr>
              <a:t>402084-Chapter 2 : Sampling quantization presentation of digital image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04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281214"/>
            <a:ext cx="7640637" cy="990600"/>
          </a:xfrm>
        </p:spPr>
        <p:txBody>
          <a:bodyPr/>
          <a:lstStyle/>
          <a:p>
            <a:r>
              <a:rPr lang="en-US" altLang="en-US" sz="3600"/>
              <a:t>SAMPLING AND QUANTIZION </a:t>
            </a:r>
            <a:endParaRPr lang="en-US" alt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82687"/>
            <a:ext cx="8650288" cy="4608513"/>
          </a:xfrm>
        </p:spPr>
        <p:txBody>
          <a:bodyPr/>
          <a:lstStyle/>
          <a:p>
            <a:r>
              <a:rPr lang="en-US" altLang="zh-TW" dirty="0"/>
              <a:t>DFT (Discrete Fourier transform),</a:t>
            </a:r>
            <a:r>
              <a:rPr lang="en-US" altLang="zh-TW" dirty="0" smtClean="0"/>
              <a:t>symmetric and normal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706" y="2173287"/>
            <a:ext cx="6324600" cy="4227513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28800" y="6400800"/>
            <a:ext cx="6172200" cy="457200"/>
          </a:xfrm>
        </p:spPr>
        <p:txBody>
          <a:bodyPr/>
          <a:lstStyle/>
          <a:p>
            <a:pPr>
              <a:defRPr/>
            </a:pPr>
            <a:r>
              <a:rPr lang="is-IS" smtClean="0">
                <a:latin typeface="Arial" panose="020B0604020202020204" pitchFamily="34" charset="0"/>
              </a:rPr>
              <a:t>402084-Chapter 2 : Sampling quantization presentation of digital image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83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281214"/>
            <a:ext cx="7640637" cy="990600"/>
          </a:xfrm>
        </p:spPr>
        <p:txBody>
          <a:bodyPr/>
          <a:lstStyle/>
          <a:p>
            <a:r>
              <a:rPr lang="en-US" altLang="en-US" sz="3600"/>
              <a:t>SAMPLING AND QUANTIZION </a:t>
            </a:r>
            <a:endParaRPr lang="en-US" alt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82687"/>
            <a:ext cx="8650288" cy="4608513"/>
          </a:xfrm>
        </p:spPr>
        <p:txBody>
          <a:bodyPr/>
          <a:lstStyle/>
          <a:p>
            <a:r>
              <a:rPr lang="en-US" altLang="zh-TW" dirty="0"/>
              <a:t>2D </a:t>
            </a:r>
            <a:r>
              <a:rPr lang="en-US" altLang="zh-TW" dirty="0" smtClean="0"/>
              <a:t>DFT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1727"/>
            <a:ext cx="8001000" cy="4559073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28800" y="6400800"/>
            <a:ext cx="6172200" cy="457200"/>
          </a:xfrm>
        </p:spPr>
        <p:txBody>
          <a:bodyPr/>
          <a:lstStyle/>
          <a:p>
            <a:pPr>
              <a:defRPr/>
            </a:pPr>
            <a:r>
              <a:rPr lang="is-IS" smtClean="0">
                <a:latin typeface="Arial" panose="020B0604020202020204" pitchFamily="34" charset="0"/>
              </a:rPr>
              <a:t>402084-Chapter 2 : Sampling quantization presentation of digital image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2159" y="894556"/>
            <a:ext cx="7793038" cy="776288"/>
          </a:xfrm>
        </p:spPr>
        <p:txBody>
          <a:bodyPr/>
          <a:lstStyle/>
          <a:p>
            <a:pPr eaLnBrk="1" hangingPunct="1"/>
            <a:r>
              <a:rPr lang="vi-VN" altLang="en-US" sz="2800" dirty="0" smtClean="0"/>
              <a:t>CHAPTER </a:t>
            </a:r>
            <a:r>
              <a:rPr lang="en-US" altLang="en-US" sz="2800" dirty="0"/>
              <a:t>2</a:t>
            </a:r>
            <a:r>
              <a:rPr lang="vi-VN" altLang="en-US" sz="2800" dirty="0" smtClean="0"/>
              <a:t>: </a:t>
            </a:r>
            <a:r>
              <a:rPr lang="en-US" sz="2800" dirty="0"/>
              <a:t>SAMPLING QUANTIZATION PRESENTIAION OF DIGITAL IMAGE</a:t>
            </a:r>
            <a:br>
              <a:rPr lang="en-US" sz="2800" dirty="0"/>
            </a:br>
            <a:endParaRPr lang="en-US" altLang="en-US" sz="2800" dirty="0" smtClean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sz="2800" dirty="0" smtClean="0">
                <a:solidFill>
                  <a:srgbClr val="FF0000"/>
                </a:solidFill>
              </a:rPr>
              <a:t>1.1 SAMPLING AND QUANTIZION </a:t>
            </a:r>
          </a:p>
          <a:p>
            <a:pPr marL="0" indent="0">
              <a:buNone/>
            </a:pPr>
            <a:r>
              <a:rPr lang="en-US" altLang="en-US" sz="2800" dirty="0"/>
              <a:t>1</a:t>
            </a:r>
            <a:r>
              <a:rPr lang="en-US" altLang="en-US" sz="2800" dirty="0" smtClean="0"/>
              <a:t>.2 THE RELATIONSHIP OF PIXELS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39958" y="6400800"/>
            <a:ext cx="6132442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402084-Chapter 2 : Sampling quantization presentation of digital image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25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 "/>
                <a:ea typeface="MS PGothic" panose="020B0600070205080204" pitchFamily="34" charset="-128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 "/>
                <a:ea typeface="MS PGothic" panose="020B0600070205080204" pitchFamily="34" charset="-128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EAFFC60-1499-4CB9-B87F-15DBB26482CF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US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281214"/>
            <a:ext cx="7640637" cy="990600"/>
          </a:xfrm>
        </p:spPr>
        <p:txBody>
          <a:bodyPr/>
          <a:lstStyle/>
          <a:p>
            <a:r>
              <a:rPr lang="en-US" altLang="en-US" sz="3600"/>
              <a:t>SAMPLING AND QUANTIZION </a:t>
            </a:r>
            <a:endParaRPr lang="en-US" alt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82687"/>
            <a:ext cx="8458200" cy="4608513"/>
          </a:xfrm>
        </p:spPr>
        <p:txBody>
          <a:bodyPr/>
          <a:lstStyle/>
          <a:p>
            <a:r>
              <a:rPr lang="en-US" altLang="zh-TW" dirty="0"/>
              <a:t>1D </a:t>
            </a:r>
            <a:r>
              <a:rPr lang="en-US" altLang="zh-TW" dirty="0" smtClean="0"/>
              <a:t>continuous and discrete </a:t>
            </a:r>
            <a:r>
              <a:rPr lang="en-US" altLang="zh-TW" dirty="0"/>
              <a:t>convolution</a:t>
            </a:r>
            <a:endParaRPr lang="en-US" altLang="zh-TW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24209"/>
            <a:ext cx="7848600" cy="4752791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28800" y="6400800"/>
            <a:ext cx="6172200" cy="457200"/>
          </a:xfrm>
        </p:spPr>
        <p:txBody>
          <a:bodyPr/>
          <a:lstStyle/>
          <a:p>
            <a:pPr>
              <a:defRPr/>
            </a:pPr>
            <a:r>
              <a:rPr lang="is-IS" smtClean="0">
                <a:latin typeface="Arial" panose="020B0604020202020204" pitchFamily="34" charset="0"/>
              </a:rPr>
              <a:t>402084-Chapter 2 : Sampling quantization presentation of digital image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41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281214"/>
            <a:ext cx="7640637" cy="990600"/>
          </a:xfrm>
        </p:spPr>
        <p:txBody>
          <a:bodyPr/>
          <a:lstStyle/>
          <a:p>
            <a:r>
              <a:rPr lang="en-US" altLang="en-US" sz="3600"/>
              <a:t>SAMPLING AND QUANTIZION </a:t>
            </a:r>
            <a:endParaRPr lang="en-US" alt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82687"/>
            <a:ext cx="8650288" cy="4608513"/>
          </a:xfrm>
        </p:spPr>
        <p:txBody>
          <a:bodyPr/>
          <a:lstStyle/>
          <a:p>
            <a:r>
              <a:rPr lang="en-US" altLang="zh-TW" dirty="0"/>
              <a:t>1D discrete convolution</a:t>
            </a:r>
            <a:endParaRPr lang="en-US" altLang="zh-TW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32" y="1653744"/>
            <a:ext cx="7363505" cy="5022887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28800" y="6400800"/>
            <a:ext cx="6172200" cy="457200"/>
          </a:xfrm>
        </p:spPr>
        <p:txBody>
          <a:bodyPr/>
          <a:lstStyle/>
          <a:p>
            <a:pPr>
              <a:defRPr/>
            </a:pPr>
            <a:r>
              <a:rPr lang="is-IS" smtClean="0">
                <a:latin typeface="Arial" panose="020B0604020202020204" pitchFamily="34" charset="0"/>
              </a:rPr>
              <a:t>402084-Chapter 2 : Sampling quantization presentation of digital image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76200"/>
            <a:ext cx="7640637" cy="990600"/>
          </a:xfrm>
        </p:spPr>
        <p:txBody>
          <a:bodyPr/>
          <a:lstStyle/>
          <a:p>
            <a:r>
              <a:rPr lang="en-US" altLang="en-US" sz="3600" dirty="0"/>
              <a:t>SAMPLING AND QUANTIZION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82687"/>
            <a:ext cx="8650288" cy="4608513"/>
          </a:xfrm>
        </p:spPr>
        <p:txBody>
          <a:bodyPr/>
          <a:lstStyle/>
          <a:p>
            <a:r>
              <a:rPr lang="en-US" altLang="zh-TW" dirty="0"/>
              <a:t>2D </a:t>
            </a:r>
            <a:r>
              <a:rPr lang="en-US" altLang="zh-TW" dirty="0" smtClean="0"/>
              <a:t>discrete </a:t>
            </a:r>
            <a:r>
              <a:rPr lang="en-US" altLang="zh-TW" dirty="0"/>
              <a:t>convolution</a:t>
            </a:r>
            <a:endParaRPr lang="en-US" altLang="zh-TW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752600"/>
            <a:ext cx="8135302" cy="4724400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28800" y="6400800"/>
            <a:ext cx="6172200" cy="457200"/>
          </a:xfrm>
        </p:spPr>
        <p:txBody>
          <a:bodyPr/>
          <a:lstStyle/>
          <a:p>
            <a:pPr>
              <a:defRPr/>
            </a:pPr>
            <a:r>
              <a:rPr lang="is-IS" smtClean="0">
                <a:latin typeface="Arial" panose="020B0604020202020204" pitchFamily="34" charset="0"/>
              </a:rPr>
              <a:t>402084-Chapter 2 : Sampling quantization presentation of digital image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22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281214"/>
            <a:ext cx="7640637" cy="990600"/>
          </a:xfrm>
        </p:spPr>
        <p:txBody>
          <a:bodyPr/>
          <a:lstStyle/>
          <a:p>
            <a:r>
              <a:rPr lang="en-US" altLang="en-US" sz="3600"/>
              <a:t>SAMPLING AND QUANTIZION </a:t>
            </a:r>
            <a:endParaRPr lang="en-US" alt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82687"/>
            <a:ext cx="8650288" cy="4608513"/>
          </a:xfrm>
        </p:spPr>
        <p:txBody>
          <a:bodyPr/>
          <a:lstStyle/>
          <a:p>
            <a:r>
              <a:rPr lang="en-US" altLang="zh-TW" dirty="0"/>
              <a:t>Examples of </a:t>
            </a:r>
            <a:r>
              <a:rPr lang="en-US" altLang="zh-TW" dirty="0" smtClean="0"/>
              <a:t>images without and with  </a:t>
            </a:r>
            <a:r>
              <a:rPr lang="en-US" altLang="zh-TW" dirty="0"/>
              <a:t>aliasing</a:t>
            </a:r>
            <a:endParaRPr lang="en-US" altLang="zh-TW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222" y="2173287"/>
            <a:ext cx="6616378" cy="4341998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76400" y="6373813"/>
            <a:ext cx="6019800" cy="457200"/>
          </a:xfrm>
        </p:spPr>
        <p:txBody>
          <a:bodyPr/>
          <a:lstStyle/>
          <a:p>
            <a:pPr>
              <a:defRPr/>
            </a:pPr>
            <a:r>
              <a:rPr lang="is-IS" smtClean="0">
                <a:latin typeface="Arial" panose="020B0604020202020204" pitchFamily="34" charset="0"/>
              </a:rPr>
              <a:t>402084-Chapter 2 : Sampling quantization presentation of digital image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52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281214"/>
            <a:ext cx="7640637" cy="990600"/>
          </a:xfrm>
        </p:spPr>
        <p:txBody>
          <a:bodyPr/>
          <a:lstStyle/>
          <a:p>
            <a:r>
              <a:rPr lang="en-US" altLang="en-US" sz="3600"/>
              <a:t>SAMPLING AND QUANTIZION </a:t>
            </a:r>
            <a:endParaRPr lang="en-US" alt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82687"/>
            <a:ext cx="8650288" cy="4608513"/>
          </a:xfrm>
        </p:spPr>
        <p:txBody>
          <a:bodyPr/>
          <a:lstStyle/>
          <a:p>
            <a:r>
              <a:rPr lang="en-US" altLang="zh-TW" dirty="0"/>
              <a:t>The Fourier transforms of </a:t>
            </a:r>
            <a:r>
              <a:rPr lang="en-US" altLang="zh-TW" dirty="0" smtClean="0"/>
              <a:t>the images in the </a:t>
            </a:r>
            <a:r>
              <a:rPr lang="en-US" altLang="zh-TW" dirty="0"/>
              <a:t>previous slide</a:t>
            </a:r>
            <a:endParaRPr lang="en-US" altLang="zh-TW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964"/>
          <a:stretch/>
        </p:blipFill>
        <p:spPr>
          <a:xfrm>
            <a:off x="1295400" y="2133600"/>
            <a:ext cx="7467600" cy="4492533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28800" y="6400800"/>
            <a:ext cx="6172200" cy="457200"/>
          </a:xfrm>
        </p:spPr>
        <p:txBody>
          <a:bodyPr/>
          <a:lstStyle/>
          <a:p>
            <a:pPr>
              <a:defRPr/>
            </a:pPr>
            <a:r>
              <a:rPr lang="is-IS" smtClean="0">
                <a:latin typeface="Arial" panose="020B0604020202020204" pitchFamily="34" charset="0"/>
              </a:rPr>
              <a:t>402084-Chapter 2 : Sampling quantization presentation of digital image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70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281214"/>
            <a:ext cx="7640637" cy="990600"/>
          </a:xfrm>
        </p:spPr>
        <p:txBody>
          <a:bodyPr/>
          <a:lstStyle/>
          <a:p>
            <a:r>
              <a:rPr lang="en-US" altLang="en-US" sz="3600"/>
              <a:t>SAMPLING AND QUANTIZION </a:t>
            </a:r>
            <a:endParaRPr lang="en-US" alt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82687"/>
            <a:ext cx="8650288" cy="4608513"/>
          </a:xfrm>
        </p:spPr>
        <p:txBody>
          <a:bodyPr/>
          <a:lstStyle/>
          <a:p>
            <a:r>
              <a:rPr lang="en-US" dirty="0" smtClean="0"/>
              <a:t>Image </a:t>
            </a:r>
            <a:r>
              <a:rPr lang="en-US" dirty="0"/>
              <a:t>quantization </a:t>
            </a:r>
            <a:endParaRPr lang="en-US" altLang="zh-TW" dirty="0"/>
          </a:p>
        </p:txBody>
      </p:sp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7518944"/>
              </p:ext>
            </p:extLst>
          </p:nvPr>
        </p:nvGraphicFramePr>
        <p:xfrm>
          <a:off x="1140836" y="1239837"/>
          <a:ext cx="6615112" cy="4856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Document" r:id="rId3" imgW="4684611" imgH="3445946" progId="Word.Document.8">
                  <p:embed/>
                </p:oleObj>
              </mc:Choice>
              <mc:Fallback>
                <p:oleObj name="Document" r:id="rId3" imgW="4684611" imgH="344594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-4181" b="-1068"/>
                      <a:stretch>
                        <a:fillRect/>
                      </a:stretch>
                    </p:blipFill>
                    <p:spPr bwMode="auto">
                      <a:xfrm>
                        <a:off x="1140836" y="1239837"/>
                        <a:ext cx="6615112" cy="4856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2286000" y="5960494"/>
            <a:ext cx="50304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b="1" dirty="0">
                <a:latin typeface="_Times New Roman" pitchFamily="18" charset="0"/>
                <a:cs typeface="Arial" panose="020B0604020202020204" pitchFamily="34" charset="0"/>
              </a:rPr>
              <a:t>The </a:t>
            </a:r>
            <a:r>
              <a:rPr lang="en-US" sz="2800" b="1" dirty="0" err="1" smtClean="0">
                <a:latin typeface="_Times New Roman" pitchFamily="18" charset="0"/>
                <a:cs typeface="Arial" panose="020B0604020202020204" pitchFamily="34" charset="0"/>
              </a:rPr>
              <a:t>quantizer</a:t>
            </a:r>
            <a:r>
              <a:rPr lang="en-US" sz="2800" b="1" dirty="0" smtClean="0">
                <a:latin typeface="_Times New Roman" pitchFamily="18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latin typeface="_Times New Roman" pitchFamily="18" charset="0"/>
                <a:cs typeface="Arial" panose="020B0604020202020204" pitchFamily="34" charset="0"/>
              </a:rPr>
              <a:t>transfer function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28800" y="6400800"/>
            <a:ext cx="6172200" cy="457200"/>
          </a:xfrm>
        </p:spPr>
        <p:txBody>
          <a:bodyPr/>
          <a:lstStyle/>
          <a:p>
            <a:pPr>
              <a:defRPr/>
            </a:pPr>
            <a:r>
              <a:rPr lang="is-IS" smtClean="0">
                <a:latin typeface="Arial" panose="020B0604020202020204" pitchFamily="34" charset="0"/>
              </a:rPr>
              <a:t>402084-Chapter 2 : Sampling quantization presentation of digital image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11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281214"/>
            <a:ext cx="7640637" cy="990600"/>
          </a:xfrm>
        </p:spPr>
        <p:txBody>
          <a:bodyPr/>
          <a:lstStyle/>
          <a:p>
            <a:r>
              <a:rPr lang="en-US" altLang="en-US" sz="3600"/>
              <a:t>SAMPLING AND QUANTIZION </a:t>
            </a:r>
            <a:endParaRPr lang="en-US" alt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92075" y="1162843"/>
            <a:ext cx="8650288" cy="4608513"/>
          </a:xfrm>
        </p:spPr>
        <p:txBody>
          <a:bodyPr/>
          <a:lstStyle/>
          <a:p>
            <a:r>
              <a:rPr lang="en-US" altLang="en-US" b="1" dirty="0" smtClean="0">
                <a:latin typeface="_Times New Roman" charset="0"/>
              </a:rPr>
              <a:t>The </a:t>
            </a:r>
            <a:r>
              <a:rPr lang="en-US" altLang="en-US" b="1" dirty="0">
                <a:latin typeface="_Times New Roman" charset="0"/>
              </a:rPr>
              <a:t>uniform </a:t>
            </a:r>
            <a:r>
              <a:rPr lang="en-US" altLang="en-US" b="1" dirty="0" err="1" smtClean="0">
                <a:latin typeface="_Times New Roman" charset="0"/>
              </a:rPr>
              <a:t>quantizer</a:t>
            </a:r>
            <a:endParaRPr lang="en-US" altLang="en-US" b="1" dirty="0" smtClean="0">
              <a:latin typeface="_Times New Roman" charset="0"/>
            </a:endParaRPr>
          </a:p>
          <a:p>
            <a:pPr lvl="1" eaLnBrk="1" hangingPunct="1"/>
            <a:r>
              <a:rPr lang="en-US" altLang="en-US" dirty="0"/>
              <a:t>Denote the input brightness range: </a:t>
            </a:r>
          </a:p>
          <a:p>
            <a:pPr lvl="1" eaLnBrk="1" hangingPunct="1"/>
            <a:r>
              <a:rPr lang="en-US" altLang="en-US" dirty="0"/>
              <a:t> Let </a:t>
            </a:r>
            <a:r>
              <a:rPr lang="en-US" altLang="en-US" i="1" dirty="0"/>
              <a:t>B</a:t>
            </a:r>
            <a:r>
              <a:rPr lang="en-US" altLang="en-US" dirty="0"/>
              <a:t> – the number of bits of the </a:t>
            </a:r>
            <a:r>
              <a:rPr lang="en-US" altLang="en-US" dirty="0" err="1"/>
              <a:t>quantizer</a:t>
            </a:r>
            <a:r>
              <a:rPr lang="en-US" altLang="en-US" dirty="0"/>
              <a:t> =&gt; </a:t>
            </a:r>
            <a:r>
              <a:rPr lang="en-US" i="1" dirty="0" smtClean="0"/>
              <a:t>L=2</a:t>
            </a:r>
            <a:r>
              <a:rPr lang="en-US" i="1" baseline="30000" dirty="0" smtClean="0"/>
              <a:t>B</a:t>
            </a:r>
            <a:r>
              <a:rPr lang="en-US" baseline="30000" dirty="0" smtClean="0"/>
              <a:t> </a:t>
            </a:r>
            <a:r>
              <a:rPr lang="en-US" altLang="en-US" dirty="0" smtClean="0"/>
              <a:t> </a:t>
            </a:r>
            <a:r>
              <a:rPr lang="en-US" altLang="en-US" dirty="0"/>
              <a:t>reconstruction levels</a:t>
            </a:r>
          </a:p>
          <a:p>
            <a:pPr lvl="1" eaLnBrk="1" hangingPunct="1"/>
            <a:r>
              <a:rPr lang="en-US" altLang="en-US" dirty="0"/>
              <a:t> The expressions of the decision levels:</a:t>
            </a:r>
          </a:p>
          <a:p>
            <a:pPr lvl="1" eaLnBrk="1" hangingPunct="1"/>
            <a:endParaRPr lang="en-US" altLang="en-US" dirty="0"/>
          </a:p>
          <a:p>
            <a:pPr marL="457200" lvl="1" indent="0" eaLnBrk="1" hangingPunct="1">
              <a:buNone/>
            </a:pPr>
            <a:endParaRPr lang="en-US" altLang="en-US" dirty="0" smtClean="0"/>
          </a:p>
          <a:p>
            <a:pPr marL="457200" lvl="1" indent="0" eaLnBrk="1" hangingPunct="1">
              <a:buNone/>
            </a:pPr>
            <a:endParaRPr lang="en-US" altLang="en-US" dirty="0"/>
          </a:p>
          <a:p>
            <a:pPr lvl="1" eaLnBrk="1" hangingPunct="1"/>
            <a:r>
              <a:rPr lang="en-US" altLang="en-US" dirty="0"/>
              <a:t> The expressions of the reconstruction levels:</a:t>
            </a:r>
          </a:p>
          <a:p>
            <a:pPr lvl="1" eaLnBrk="1" hangingPunct="1"/>
            <a:endParaRPr lang="en-US" altLang="en-US" dirty="0"/>
          </a:p>
          <a:p>
            <a:pPr lvl="1" eaLnBrk="1" hangingPunct="1"/>
            <a:endParaRPr lang="en-US" altLang="en-US" dirty="0"/>
          </a:p>
          <a:p>
            <a:pPr marL="457200" lvl="1" indent="0" eaLnBrk="1" hangingPunct="1">
              <a:buNone/>
            </a:pPr>
            <a:endParaRPr lang="en-US" altLang="en-US" dirty="0"/>
          </a:p>
        </p:txBody>
      </p:sp>
      <p:graphicFrame>
        <p:nvGraphicFramePr>
          <p:cNvPr id="1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9041805"/>
              </p:ext>
            </p:extLst>
          </p:nvPr>
        </p:nvGraphicFramePr>
        <p:xfrm>
          <a:off x="2164072" y="5620848"/>
          <a:ext cx="3663066" cy="8561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76" name="Equation" r:id="rId3" imgW="1574640" imgH="342720" progId="Equation.3">
                  <p:embed/>
                </p:oleObj>
              </mc:Choice>
              <mc:Fallback>
                <p:oleObj name="Equation" r:id="rId3" imgW="1574640" imgH="342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4072" y="5620848"/>
                        <a:ext cx="3663066" cy="8561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552805"/>
              </p:ext>
            </p:extLst>
          </p:nvPr>
        </p:nvGraphicFramePr>
        <p:xfrm>
          <a:off x="746126" y="4119166"/>
          <a:ext cx="4759378" cy="4528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77" name="Equation" r:id="rId5" imgW="2019300" imgH="203200" progId="Equation.3">
                  <p:embed/>
                </p:oleObj>
              </mc:Choice>
              <mc:Fallback>
                <p:oleObj name="Equation" r:id="rId5" imgW="20193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126" y="4119166"/>
                        <a:ext cx="4759378" cy="45283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8714904"/>
              </p:ext>
            </p:extLst>
          </p:nvPr>
        </p:nvGraphicFramePr>
        <p:xfrm>
          <a:off x="762000" y="4599328"/>
          <a:ext cx="4911491" cy="810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78" name="Equation" r:id="rId7" imgW="2527200" imgH="342720" progId="Equation.3">
                  <p:embed/>
                </p:oleObj>
              </mc:Choice>
              <mc:Fallback>
                <p:oleObj name="Equation" r:id="rId7" imgW="2527200" imgH="342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599328"/>
                        <a:ext cx="4911491" cy="81087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0300925"/>
              </p:ext>
            </p:extLst>
          </p:nvPr>
        </p:nvGraphicFramePr>
        <p:xfrm>
          <a:off x="762000" y="3746242"/>
          <a:ext cx="3352800" cy="4447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79" name="Equation" r:id="rId9" imgW="1358640" imgH="190440" progId="Equation.3">
                  <p:embed/>
                </p:oleObj>
              </mc:Choice>
              <mc:Fallback>
                <p:oleObj name="Equation" r:id="rId9" imgW="135864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746242"/>
                        <a:ext cx="3352800" cy="4447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7858869"/>
              </p:ext>
            </p:extLst>
          </p:nvPr>
        </p:nvGraphicFramePr>
        <p:xfrm>
          <a:off x="6498694" y="1758414"/>
          <a:ext cx="2637935" cy="527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80" name="Equation" r:id="rId11" imgW="901440" imgH="190440" progId="Equation.3">
                  <p:embed/>
                </p:oleObj>
              </mc:Choice>
              <mc:Fallback>
                <p:oleObj name="Equation" r:id="rId11" imgW="90144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8694" y="1758414"/>
                        <a:ext cx="2637935" cy="52758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5267324" y="2677180"/>
            <a:ext cx="41814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_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_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_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_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_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_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_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_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_Arial" charset="0"/>
              </a:defRPr>
            </a:lvl9pPr>
          </a:lstStyle>
          <a:p>
            <a:r>
              <a:rPr lang="en-US" altLang="en-US" sz="2800" dirty="0"/>
              <a:t>E.g. </a:t>
            </a:r>
            <a:r>
              <a:rPr lang="en-US" altLang="en-US" sz="2800" i="1" dirty="0"/>
              <a:t>B=2 =&gt; L=4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28800" y="6400800"/>
            <a:ext cx="6172200" cy="457200"/>
          </a:xfrm>
        </p:spPr>
        <p:txBody>
          <a:bodyPr/>
          <a:lstStyle/>
          <a:p>
            <a:pPr>
              <a:defRPr/>
            </a:pPr>
            <a:r>
              <a:rPr lang="is-IS" smtClean="0">
                <a:latin typeface="Arial" panose="020B0604020202020204" pitchFamily="34" charset="0"/>
              </a:rPr>
              <a:t>402084-Chapter 2 : Sampling quantization presentation of digital image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45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281214"/>
            <a:ext cx="7640637" cy="990600"/>
          </a:xfrm>
        </p:spPr>
        <p:txBody>
          <a:bodyPr/>
          <a:lstStyle/>
          <a:p>
            <a:r>
              <a:rPr lang="en-US" altLang="en-US" sz="3600"/>
              <a:t>SAMPLING AND QUANTIZION </a:t>
            </a:r>
            <a:endParaRPr lang="en-US" alt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92074" y="1162843"/>
            <a:ext cx="9128125" cy="4608513"/>
          </a:xfrm>
        </p:spPr>
        <p:txBody>
          <a:bodyPr/>
          <a:lstStyle/>
          <a:p>
            <a:r>
              <a:rPr lang="en-US" altLang="en-US" b="1" dirty="0" smtClean="0">
                <a:latin typeface="_Times New Roman" charset="0"/>
              </a:rPr>
              <a:t>The </a:t>
            </a:r>
            <a:r>
              <a:rPr lang="en-US" altLang="en-US" b="1" dirty="0">
                <a:latin typeface="_Times New Roman" charset="0"/>
              </a:rPr>
              <a:t>uniform </a:t>
            </a:r>
            <a:r>
              <a:rPr lang="en-US" altLang="en-US" b="1" dirty="0" err="1" smtClean="0">
                <a:latin typeface="_Times New Roman" charset="0"/>
              </a:rPr>
              <a:t>quantizer</a:t>
            </a:r>
            <a:r>
              <a:rPr lang="en-US" altLang="en-US" b="1" dirty="0" smtClean="0">
                <a:latin typeface="_Times New Roman" charset="0"/>
              </a:rPr>
              <a:t> (</a:t>
            </a:r>
            <a:r>
              <a:rPr lang="en-US" altLang="en-US" b="1" dirty="0" err="1" smtClean="0">
                <a:latin typeface="_Times New Roman" charset="0"/>
              </a:rPr>
              <a:t>cont</a:t>
            </a:r>
            <a:r>
              <a:rPr lang="en-US" altLang="en-US" b="1" dirty="0" smtClean="0">
                <a:latin typeface="_Times New Roman" charset="0"/>
              </a:rPr>
              <a:t>)</a:t>
            </a:r>
            <a:endParaRPr lang="en-US" altLang="en-US" dirty="0"/>
          </a:p>
          <a:p>
            <a:pPr lvl="1" eaLnBrk="1" hangingPunct="1"/>
            <a:r>
              <a:rPr lang="en-US" altLang="en-US" dirty="0"/>
              <a:t> Computation of the quantization error: for a given image of size </a:t>
            </a:r>
            <a:r>
              <a:rPr lang="en-US" altLang="en-US" i="1" dirty="0"/>
              <a:t>M×N</a:t>
            </a:r>
            <a:r>
              <a:rPr lang="en-US" altLang="en-US" dirty="0"/>
              <a:t> pixels, </a:t>
            </a:r>
            <a:r>
              <a:rPr lang="en-US" altLang="en-US" i="1" dirty="0"/>
              <a:t>U </a:t>
            </a:r>
            <a:r>
              <a:rPr lang="en-US" altLang="en-US" dirty="0"/>
              <a:t>– non-quantized, and </a:t>
            </a:r>
            <a:r>
              <a:rPr lang="en-US" altLang="en-US" i="1" dirty="0"/>
              <a:t>U’</a:t>
            </a:r>
            <a:r>
              <a:rPr lang="en-US" altLang="en-US" dirty="0"/>
              <a:t> – quantized =&gt; we estimate the MSE:</a:t>
            </a:r>
          </a:p>
          <a:p>
            <a:pPr lvl="1" eaLnBrk="1" hangingPunct="1"/>
            <a:endParaRPr lang="en-US" altLang="en-US" dirty="0"/>
          </a:p>
          <a:p>
            <a:pPr marL="457200" lvl="1" indent="0" eaLnBrk="1" hangingPunct="1">
              <a:buNone/>
            </a:pPr>
            <a:endParaRPr lang="en-US" alt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28800" y="6400800"/>
            <a:ext cx="6172200" cy="457200"/>
          </a:xfrm>
        </p:spPr>
        <p:txBody>
          <a:bodyPr/>
          <a:lstStyle/>
          <a:p>
            <a:pPr>
              <a:defRPr/>
            </a:pPr>
            <a:r>
              <a:rPr lang="is-IS" smtClean="0">
                <a:latin typeface="Arial" panose="020B0604020202020204" pitchFamily="34" charset="0"/>
              </a:rPr>
              <a:t>402084-Chapter 2 : Sampling quantization presentation of digital image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20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281214"/>
            <a:ext cx="7640637" cy="990600"/>
          </a:xfrm>
        </p:spPr>
        <p:txBody>
          <a:bodyPr/>
          <a:lstStyle/>
          <a:p>
            <a:r>
              <a:rPr lang="en-US" altLang="en-US" sz="3600"/>
              <a:t>SAMPLING AND QUANTIZION </a:t>
            </a:r>
            <a:endParaRPr lang="en-US" alt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38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92074" y="1162843"/>
            <a:ext cx="9128125" cy="4608513"/>
          </a:xfrm>
        </p:spPr>
        <p:txBody>
          <a:bodyPr/>
          <a:lstStyle/>
          <a:p>
            <a:r>
              <a:rPr lang="en-US" altLang="en-US" dirty="0" smtClean="0"/>
              <a:t>Examples </a:t>
            </a:r>
            <a:r>
              <a:rPr lang="en-US" altLang="en-US" dirty="0"/>
              <a:t>of uniform quantization and the </a:t>
            </a:r>
            <a:r>
              <a:rPr lang="en-US" altLang="en-US" dirty="0" smtClean="0"/>
              <a:t>resulting </a:t>
            </a:r>
            <a:r>
              <a:rPr lang="en-US" altLang="en-US" dirty="0"/>
              <a:t>errors</a:t>
            </a:r>
            <a:r>
              <a:rPr lang="en-US" altLang="en-US" dirty="0" smtClean="0"/>
              <a:t>:</a:t>
            </a:r>
            <a:endParaRPr lang="en-US" altLang="en-US" dirty="0"/>
          </a:p>
          <a:p>
            <a:pPr marL="457200" lvl="1" indent="0" eaLnBrk="1" hangingPunct="1">
              <a:buNone/>
            </a:pPr>
            <a:endParaRPr lang="en-US" altLang="en-US" dirty="0"/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3352800" y="1600200"/>
            <a:ext cx="23310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_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_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_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_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_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_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_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_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_Arial" charset="0"/>
              </a:defRPr>
            </a:lvl9pPr>
          </a:lstStyle>
          <a:p>
            <a:r>
              <a:rPr lang="en-US" altLang="en-US" sz="3200" i="1" dirty="0"/>
              <a:t>B=1 =&gt; L=2</a:t>
            </a:r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66" y="2133600"/>
            <a:ext cx="6304547" cy="4430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28800" y="6400800"/>
            <a:ext cx="6172200" cy="457200"/>
          </a:xfrm>
        </p:spPr>
        <p:txBody>
          <a:bodyPr/>
          <a:lstStyle/>
          <a:p>
            <a:pPr>
              <a:defRPr/>
            </a:pPr>
            <a:r>
              <a:rPr lang="is-IS" smtClean="0">
                <a:latin typeface="Arial" panose="020B0604020202020204" pitchFamily="34" charset="0"/>
              </a:rPr>
              <a:t>402084-Chapter 2 : Sampling quantization presentation of digital image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12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281214"/>
            <a:ext cx="7640637" cy="990600"/>
          </a:xfrm>
        </p:spPr>
        <p:txBody>
          <a:bodyPr/>
          <a:lstStyle/>
          <a:p>
            <a:r>
              <a:rPr lang="en-US" altLang="en-US" sz="3600"/>
              <a:t>SAMPLING AND QUANTIZION </a:t>
            </a:r>
            <a:endParaRPr lang="en-US" alt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39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92074" y="1162843"/>
            <a:ext cx="9128125" cy="4608513"/>
          </a:xfrm>
        </p:spPr>
        <p:txBody>
          <a:bodyPr/>
          <a:lstStyle/>
          <a:p>
            <a:r>
              <a:rPr lang="en-US" altLang="en-US" dirty="0" smtClean="0"/>
              <a:t>Examples </a:t>
            </a:r>
            <a:r>
              <a:rPr lang="en-US" altLang="en-US" dirty="0"/>
              <a:t>of uniform quantization and the </a:t>
            </a:r>
            <a:r>
              <a:rPr lang="en-US" altLang="en-US" dirty="0" smtClean="0"/>
              <a:t>resulting </a:t>
            </a:r>
            <a:r>
              <a:rPr lang="en-US" altLang="en-US" dirty="0"/>
              <a:t>errors</a:t>
            </a:r>
            <a:r>
              <a:rPr lang="en-US" altLang="en-US" dirty="0" smtClean="0"/>
              <a:t>:</a:t>
            </a:r>
            <a:endParaRPr lang="en-US" altLang="en-US" dirty="0"/>
          </a:p>
          <a:p>
            <a:pPr marL="457200" lvl="1" indent="0" eaLnBrk="1" hangingPunct="1">
              <a:buNone/>
            </a:pPr>
            <a:endParaRPr lang="en-US" altLang="en-US" dirty="0"/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3490592" y="1659641"/>
            <a:ext cx="23310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_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_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_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_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_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_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_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_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_Arial" charset="0"/>
              </a:defRPr>
            </a:lvl9pPr>
          </a:lstStyle>
          <a:p>
            <a:r>
              <a:rPr lang="en-US" altLang="en-US" sz="3200" i="1" dirty="0"/>
              <a:t>B=1 =&gt; L=2</a:t>
            </a:r>
          </a:p>
        </p:txBody>
      </p:sp>
      <p:pic>
        <p:nvPicPr>
          <p:cNvPr id="10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1" y="2929878"/>
            <a:ext cx="3886200" cy="296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15"/>
          <p:cNvSpPr txBox="1">
            <a:spLocks noChangeArrowheads="1"/>
          </p:cNvSpPr>
          <p:nvPr/>
        </p:nvSpPr>
        <p:spPr bwMode="auto">
          <a:xfrm>
            <a:off x="4054475" y="2876152"/>
            <a:ext cx="21129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_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_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_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_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_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_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_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_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_Arial" charset="0"/>
              </a:defRPr>
            </a:lvl9pPr>
          </a:lstStyle>
          <a:p>
            <a:r>
              <a:rPr lang="en-US" altLang="en-US"/>
              <a:t>Non-quantized image</a:t>
            </a:r>
          </a:p>
        </p:txBody>
      </p:sp>
      <p:pic>
        <p:nvPicPr>
          <p:cNvPr id="12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363" y="2923136"/>
            <a:ext cx="3895029" cy="2974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17"/>
          <p:cNvSpPr txBox="1">
            <a:spLocks noChangeArrowheads="1"/>
          </p:cNvSpPr>
          <p:nvPr/>
        </p:nvSpPr>
        <p:spPr bwMode="auto">
          <a:xfrm>
            <a:off x="6600825" y="2876152"/>
            <a:ext cx="17192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_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_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_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_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_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_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_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_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_Arial" charset="0"/>
              </a:defRPr>
            </a:lvl9pPr>
          </a:lstStyle>
          <a:p>
            <a:r>
              <a:rPr lang="en-US" altLang="en-US"/>
              <a:t>Quantized image</a:t>
            </a:r>
          </a:p>
        </p:txBody>
      </p:sp>
      <p:sp>
        <p:nvSpPr>
          <p:cNvPr id="15" name="Text Box 19"/>
          <p:cNvSpPr txBox="1">
            <a:spLocks noChangeArrowheads="1"/>
          </p:cNvSpPr>
          <p:nvPr/>
        </p:nvSpPr>
        <p:spPr bwMode="auto">
          <a:xfrm>
            <a:off x="4989513" y="5555852"/>
            <a:ext cx="3164649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_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_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_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_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_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_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_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_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_Arial" charset="0"/>
              </a:defRPr>
            </a:lvl9pPr>
          </a:lstStyle>
          <a:p>
            <a:pPr algn="ctr"/>
            <a:r>
              <a:rPr lang="en-US" altLang="en-US" sz="2800" dirty="0"/>
              <a:t>Quantization </a:t>
            </a:r>
            <a:r>
              <a:rPr lang="en-US" altLang="en-US" sz="2800" dirty="0" smtClean="0"/>
              <a:t>error:</a:t>
            </a:r>
          </a:p>
          <a:p>
            <a:pPr algn="ctr"/>
            <a:r>
              <a:rPr lang="en-US" altLang="en-US" sz="2800" dirty="0" smtClean="0"/>
              <a:t>MSE=36.2</a:t>
            </a:r>
            <a:endParaRPr lang="en-US" altLang="en-US" sz="2800" dirty="0"/>
          </a:p>
        </p:txBody>
      </p:sp>
      <p:pic>
        <p:nvPicPr>
          <p:cNvPr id="16" name="Picture 2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51" y="2908236"/>
            <a:ext cx="3559964" cy="2501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 Box 21"/>
          <p:cNvSpPr txBox="1">
            <a:spLocks noChangeArrowheads="1"/>
          </p:cNvSpPr>
          <p:nvPr/>
        </p:nvSpPr>
        <p:spPr bwMode="auto">
          <a:xfrm>
            <a:off x="34131" y="5474493"/>
            <a:ext cx="364715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_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_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_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_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_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_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_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_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_Arial" charset="0"/>
              </a:defRPr>
            </a:lvl9pPr>
          </a:lstStyle>
          <a:p>
            <a:r>
              <a:rPr lang="en-US" altLang="en-US" sz="2800" dirty="0"/>
              <a:t>The histogram of </a:t>
            </a:r>
            <a:r>
              <a:rPr lang="en-US" altLang="en-US" sz="2800" dirty="0" smtClean="0"/>
              <a:t>the</a:t>
            </a:r>
          </a:p>
          <a:p>
            <a:r>
              <a:rPr lang="en-US" altLang="en-US" sz="2800" dirty="0" smtClean="0"/>
              <a:t> </a:t>
            </a:r>
            <a:r>
              <a:rPr lang="en-US" altLang="en-US" sz="2800" dirty="0"/>
              <a:t>non-quantized image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28800" y="6400800"/>
            <a:ext cx="6172200" cy="457200"/>
          </a:xfrm>
        </p:spPr>
        <p:txBody>
          <a:bodyPr/>
          <a:lstStyle/>
          <a:p>
            <a:pPr>
              <a:defRPr/>
            </a:pPr>
            <a:r>
              <a:rPr lang="is-IS" smtClean="0">
                <a:latin typeface="Arial" panose="020B0604020202020204" pitchFamily="34" charset="0"/>
              </a:rPr>
              <a:t>402084-Chapter 2 : Sampling quantization presentation of digital image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42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281214"/>
            <a:ext cx="7640637" cy="990600"/>
          </a:xfrm>
        </p:spPr>
        <p:txBody>
          <a:bodyPr/>
          <a:lstStyle/>
          <a:p>
            <a:r>
              <a:rPr lang="en-US" altLang="en-US" sz="3600"/>
              <a:t>SAMPLING AND QUANTIZION </a:t>
            </a:r>
            <a:endParaRPr lang="en-US" alt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50288" cy="4608513"/>
          </a:xfrm>
        </p:spPr>
        <p:txBody>
          <a:bodyPr/>
          <a:lstStyle/>
          <a:p>
            <a:r>
              <a:rPr lang="en-US" altLang="zh-TW" dirty="0" smtClean="0"/>
              <a:t>1D and 2D Fourier transforms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799703"/>
            <a:ext cx="7658538" cy="4561410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47800" y="6400800"/>
            <a:ext cx="6172200" cy="457200"/>
          </a:xfrm>
        </p:spPr>
        <p:txBody>
          <a:bodyPr/>
          <a:lstStyle/>
          <a:p>
            <a:pPr>
              <a:defRPr/>
            </a:pPr>
            <a:r>
              <a:rPr lang="is-IS" smtClean="0">
                <a:latin typeface="Arial" panose="020B0604020202020204" pitchFamily="34" charset="0"/>
              </a:rPr>
              <a:t>402084-Chapter 2 : Sampling quantization presentation of digital image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83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281214"/>
            <a:ext cx="7640637" cy="990600"/>
          </a:xfrm>
        </p:spPr>
        <p:txBody>
          <a:bodyPr/>
          <a:lstStyle/>
          <a:p>
            <a:r>
              <a:rPr lang="en-US" altLang="en-US" sz="3600"/>
              <a:t>SAMPLING AND QUANTIZION </a:t>
            </a:r>
            <a:endParaRPr lang="en-US" alt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40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92074" y="1162843"/>
            <a:ext cx="9128125" cy="4608513"/>
          </a:xfrm>
        </p:spPr>
        <p:txBody>
          <a:bodyPr/>
          <a:lstStyle/>
          <a:p>
            <a:r>
              <a:rPr lang="en-US" altLang="en-US" dirty="0" smtClean="0"/>
              <a:t>Examples </a:t>
            </a:r>
            <a:r>
              <a:rPr lang="en-US" altLang="en-US" dirty="0"/>
              <a:t>of uniform quantization and the </a:t>
            </a:r>
            <a:r>
              <a:rPr lang="en-US" altLang="en-US" dirty="0" smtClean="0"/>
              <a:t>resulting </a:t>
            </a:r>
            <a:r>
              <a:rPr lang="en-US" altLang="en-US" dirty="0"/>
              <a:t>errors</a:t>
            </a:r>
            <a:r>
              <a:rPr lang="en-US" altLang="en-US" dirty="0" smtClean="0"/>
              <a:t>:</a:t>
            </a:r>
            <a:endParaRPr lang="en-US" altLang="en-US" dirty="0"/>
          </a:p>
          <a:p>
            <a:pPr marL="457200" lvl="1" indent="0" eaLnBrk="1" hangingPunct="1">
              <a:buNone/>
            </a:pPr>
            <a:endParaRPr lang="en-US" altLang="en-US" dirty="0"/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3429000" y="1676400"/>
            <a:ext cx="20633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_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_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_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_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_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_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_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_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_Arial" charset="0"/>
              </a:defRPr>
            </a:lvl9pPr>
          </a:lstStyle>
          <a:p>
            <a:r>
              <a:rPr lang="en-US" altLang="en-US" sz="2800" dirty="0"/>
              <a:t>B=2 =&gt; L=4</a:t>
            </a:r>
          </a:p>
        </p:txBody>
      </p:sp>
      <p:pic>
        <p:nvPicPr>
          <p:cNvPr id="21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4" y="2153443"/>
            <a:ext cx="5699126" cy="4272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28800" y="6400800"/>
            <a:ext cx="6172200" cy="457200"/>
          </a:xfrm>
        </p:spPr>
        <p:txBody>
          <a:bodyPr/>
          <a:lstStyle/>
          <a:p>
            <a:pPr>
              <a:defRPr/>
            </a:pPr>
            <a:r>
              <a:rPr lang="is-IS" smtClean="0">
                <a:latin typeface="Arial" panose="020B0604020202020204" pitchFamily="34" charset="0"/>
              </a:rPr>
              <a:t>402084-Chapter 2 : Sampling quantization presentation of digital image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21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281214"/>
            <a:ext cx="7640637" cy="990600"/>
          </a:xfrm>
        </p:spPr>
        <p:txBody>
          <a:bodyPr/>
          <a:lstStyle/>
          <a:p>
            <a:r>
              <a:rPr lang="en-US" altLang="en-US" sz="3600"/>
              <a:t>SAMPLING AND QUANTIZION </a:t>
            </a:r>
            <a:endParaRPr lang="en-US" alt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41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92074" y="1162843"/>
            <a:ext cx="9128125" cy="4608513"/>
          </a:xfrm>
        </p:spPr>
        <p:txBody>
          <a:bodyPr/>
          <a:lstStyle/>
          <a:p>
            <a:r>
              <a:rPr lang="en-US" altLang="en-US" dirty="0" smtClean="0"/>
              <a:t>Examples </a:t>
            </a:r>
            <a:r>
              <a:rPr lang="en-US" altLang="en-US" dirty="0"/>
              <a:t>of uniform quantization and the </a:t>
            </a:r>
            <a:r>
              <a:rPr lang="en-US" altLang="en-US" dirty="0" smtClean="0"/>
              <a:t>resulting </a:t>
            </a:r>
            <a:r>
              <a:rPr lang="en-US" altLang="en-US" dirty="0"/>
              <a:t>errors</a:t>
            </a:r>
            <a:r>
              <a:rPr lang="en-US" altLang="en-US" dirty="0" smtClean="0"/>
              <a:t>:</a:t>
            </a:r>
            <a:endParaRPr lang="en-US" altLang="en-US" dirty="0"/>
          </a:p>
          <a:p>
            <a:pPr marL="457200" lvl="1" indent="0" eaLnBrk="1" hangingPunct="1">
              <a:buNone/>
            </a:pPr>
            <a:endParaRPr lang="en-US" altLang="en-US" dirty="0"/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3429000" y="1676400"/>
            <a:ext cx="20633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_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_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_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_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_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_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_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_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_Arial" charset="0"/>
              </a:defRPr>
            </a:lvl9pPr>
          </a:lstStyle>
          <a:p>
            <a:r>
              <a:rPr lang="en-US" altLang="en-US" sz="2800" i="1" dirty="0"/>
              <a:t>B=2 =&gt; L=4</a:t>
            </a:r>
          </a:p>
        </p:txBody>
      </p:sp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732088"/>
            <a:ext cx="3779837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 Box 7"/>
          <p:cNvSpPr txBox="1">
            <a:spLocks noChangeArrowheads="1"/>
          </p:cNvSpPr>
          <p:nvPr/>
        </p:nvSpPr>
        <p:spPr bwMode="auto">
          <a:xfrm>
            <a:off x="2043112" y="2597150"/>
            <a:ext cx="21129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_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_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_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_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_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_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_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_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_Arial" charset="0"/>
              </a:defRPr>
            </a:lvl9pPr>
          </a:lstStyle>
          <a:p>
            <a:r>
              <a:rPr lang="en-US" altLang="en-US"/>
              <a:t>Non-quantized image</a:t>
            </a:r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4589462" y="2597150"/>
            <a:ext cx="17192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_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_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_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_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_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_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_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_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_Arial" charset="0"/>
              </a:defRPr>
            </a:lvl9pPr>
          </a:lstStyle>
          <a:p>
            <a:r>
              <a:rPr lang="en-US" altLang="en-US"/>
              <a:t>Quantized image</a:t>
            </a:r>
          </a:p>
        </p:txBody>
      </p:sp>
      <p:sp>
        <p:nvSpPr>
          <p:cNvPr id="20" name="Text Box 11"/>
          <p:cNvSpPr txBox="1">
            <a:spLocks noChangeArrowheads="1"/>
          </p:cNvSpPr>
          <p:nvPr/>
        </p:nvSpPr>
        <p:spPr bwMode="auto">
          <a:xfrm>
            <a:off x="3062287" y="5276850"/>
            <a:ext cx="2709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_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_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_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_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_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_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_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_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_Arial" charset="0"/>
              </a:defRPr>
            </a:lvl9pPr>
          </a:lstStyle>
          <a:p>
            <a:r>
              <a:rPr lang="en-US" altLang="en-US"/>
              <a:t>Quantization error; MSE=15</a:t>
            </a:r>
          </a:p>
        </p:txBody>
      </p:sp>
      <p:pic>
        <p:nvPicPr>
          <p:cNvPr id="22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387" y="2743200"/>
            <a:ext cx="2773363" cy="263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28800" y="6400800"/>
            <a:ext cx="6172200" cy="457200"/>
          </a:xfrm>
        </p:spPr>
        <p:txBody>
          <a:bodyPr/>
          <a:lstStyle/>
          <a:p>
            <a:pPr>
              <a:defRPr/>
            </a:pPr>
            <a:r>
              <a:rPr lang="is-IS" smtClean="0">
                <a:latin typeface="Arial" panose="020B0604020202020204" pitchFamily="34" charset="0"/>
              </a:rPr>
              <a:t>402084-Chapter 2 : Sampling quantization presentation of digital image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99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2159" y="894556"/>
            <a:ext cx="7793038" cy="776288"/>
          </a:xfrm>
        </p:spPr>
        <p:txBody>
          <a:bodyPr/>
          <a:lstStyle/>
          <a:p>
            <a:pPr eaLnBrk="1" hangingPunct="1"/>
            <a:r>
              <a:rPr lang="vi-VN" altLang="en-US" sz="2800" dirty="0" smtClean="0"/>
              <a:t>CHAPTER </a:t>
            </a:r>
            <a:r>
              <a:rPr lang="en-US" altLang="en-US" sz="2800" dirty="0"/>
              <a:t>2</a:t>
            </a:r>
            <a:r>
              <a:rPr lang="vi-VN" altLang="en-US" sz="2800" dirty="0" smtClean="0"/>
              <a:t>: </a:t>
            </a:r>
            <a:r>
              <a:rPr lang="en-US" sz="2800" dirty="0"/>
              <a:t>SAMPLING QUANTIZATION PRESENTIAION OF DIGITAL IMAGE</a:t>
            </a:r>
            <a:br>
              <a:rPr lang="en-US" sz="2800" dirty="0"/>
            </a:br>
            <a:endParaRPr lang="en-US" altLang="en-US" sz="2800" dirty="0" smtClean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sz="2800" dirty="0" smtClean="0"/>
              <a:t>1.1 SAMPLING AND QUANTIZION </a:t>
            </a:r>
          </a:p>
          <a:p>
            <a:pPr marL="0" indent="0">
              <a:buNone/>
            </a:pPr>
            <a:r>
              <a:rPr lang="en-US" altLang="en-US" sz="2800" dirty="0">
                <a:solidFill>
                  <a:srgbClr val="FF0000"/>
                </a:solidFill>
              </a:rPr>
              <a:t>1</a:t>
            </a:r>
            <a:r>
              <a:rPr lang="en-US" altLang="en-US" sz="2800" dirty="0" smtClean="0">
                <a:solidFill>
                  <a:srgbClr val="FF0000"/>
                </a:solidFill>
              </a:rPr>
              <a:t>.2 THE RELATIONSHIP OF PIXELS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39958" y="6400800"/>
            <a:ext cx="6132442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402084-Chapter 2 : Sampling quantization presentation of digital image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25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 "/>
                <a:ea typeface="MS PGothic" panose="020B0600070205080204" pitchFamily="34" charset="-128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 "/>
                <a:ea typeface="MS PGothic" panose="020B0600070205080204" pitchFamily="34" charset="-128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EAFFC60-1499-4CB9-B87F-15DBB26482CF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US" alt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86435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363" y="127793"/>
            <a:ext cx="7640637" cy="990600"/>
          </a:xfrm>
        </p:spPr>
        <p:txBody>
          <a:bodyPr/>
          <a:lstStyle/>
          <a:p>
            <a:r>
              <a:rPr lang="en-US" altLang="en-US" sz="3600" dirty="0"/>
              <a:t>THE RELATIONSHIP OF PIXELS</a:t>
            </a:r>
            <a:endParaRPr lang="en-US" sz="3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43</a:t>
            </a:fld>
            <a:endParaRPr lang="en-US" altLang="en-US"/>
          </a:p>
        </p:txBody>
      </p:sp>
      <p:sp>
        <p:nvSpPr>
          <p:cNvPr id="14" name="Rectangle 3"/>
          <p:cNvSpPr>
            <a:spLocks noGrp="1" noChangeArrowheads="1"/>
          </p:cNvSpPr>
          <p:nvPr>
            <p:ph idx="1"/>
          </p:nvPr>
        </p:nvSpPr>
        <p:spPr>
          <a:xfrm>
            <a:off x="38100" y="1219200"/>
            <a:ext cx="8650288" cy="4608513"/>
          </a:xfrm>
        </p:spPr>
        <p:txBody>
          <a:bodyPr/>
          <a:lstStyle/>
          <a:p>
            <a:pPr eaLnBrk="1" hangingPunct="1"/>
            <a:r>
              <a:rPr lang="en-US" dirty="0"/>
              <a:t>Which pixels are </a:t>
            </a:r>
            <a:r>
              <a:rPr lang="en-US" dirty="0" smtClean="0"/>
              <a:t>adjacent and connected?</a:t>
            </a:r>
          </a:p>
          <a:p>
            <a:pPr lvl="1" eaLnBrk="1" hangingPunct="1"/>
            <a:r>
              <a:rPr lang="en-US" dirty="0"/>
              <a:t>d (4</a:t>
            </a:r>
            <a:r>
              <a:rPr lang="en-US" dirty="0" smtClean="0"/>
              <a:t>)-adjacency: 2 pixels </a:t>
            </a:r>
            <a:r>
              <a:rPr lang="en-US" dirty="0"/>
              <a:t>are </a:t>
            </a:r>
            <a:r>
              <a:rPr lang="en-US" dirty="0" smtClean="0"/>
              <a:t>adjacent </a:t>
            </a:r>
            <a:r>
              <a:rPr lang="en-US" dirty="0"/>
              <a:t>if </a:t>
            </a:r>
            <a:r>
              <a:rPr lang="en-US" dirty="0" smtClean="0"/>
              <a:t>they have </a:t>
            </a:r>
            <a:r>
              <a:rPr lang="en-US" dirty="0"/>
              <a:t>common side</a:t>
            </a:r>
            <a:r>
              <a:rPr lang="en-US" dirty="0" smtClean="0"/>
              <a:t>.</a:t>
            </a:r>
          </a:p>
          <a:p>
            <a:pPr lvl="1" eaLnBrk="1" hangingPunct="1"/>
            <a:r>
              <a:rPr lang="en-US" dirty="0"/>
              <a:t>d </a:t>
            </a:r>
            <a:r>
              <a:rPr lang="en-US" dirty="0" smtClean="0"/>
              <a:t>(8) –adjacency: </a:t>
            </a:r>
            <a:r>
              <a:rPr lang="en-US" dirty="0"/>
              <a:t>2 pixels are adjacent if they have a common side or corner.</a:t>
            </a:r>
            <a:endParaRPr lang="en-US" sz="28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4876800" y="431777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d (4) -connectivity: 2 objects, 1 connected background</a:t>
            </a:r>
            <a:endParaRPr lang="en-US" dirty="0"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953000" y="5105400"/>
            <a:ext cx="4172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d (8) - connectivity: 1 </a:t>
            </a:r>
            <a:r>
              <a:rPr lang="en-US" dirty="0" smtClean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object with </a:t>
            </a:r>
            <a:r>
              <a:rPr lang="en-US" dirty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a hole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3238500"/>
            <a:ext cx="914400" cy="952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73" y="3711615"/>
            <a:ext cx="3917071" cy="2571497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76400" y="6373813"/>
            <a:ext cx="6019800" cy="457200"/>
          </a:xfrm>
        </p:spPr>
        <p:txBody>
          <a:bodyPr/>
          <a:lstStyle/>
          <a:p>
            <a:pPr>
              <a:defRPr/>
            </a:pPr>
            <a:r>
              <a:rPr lang="is-IS" smtClean="0">
                <a:latin typeface="Arial" panose="020B0604020202020204" pitchFamily="34" charset="0"/>
              </a:rPr>
              <a:t>402084-Chapter 2 : Sampling quantization presentation of digital image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93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363" y="127793"/>
            <a:ext cx="7640637" cy="990600"/>
          </a:xfrm>
        </p:spPr>
        <p:txBody>
          <a:bodyPr/>
          <a:lstStyle/>
          <a:p>
            <a:r>
              <a:rPr lang="en-US" altLang="en-US" sz="3600" dirty="0"/>
              <a:t>THE RELATIONSHIP OF PIXELS</a:t>
            </a:r>
            <a:endParaRPr lang="en-US" sz="3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44</a:t>
            </a:fld>
            <a:endParaRPr lang="en-US" altLang="en-US"/>
          </a:p>
        </p:txBody>
      </p:sp>
      <p:sp>
        <p:nvSpPr>
          <p:cNvPr id="14" name="Rectangle 3"/>
          <p:cNvSpPr>
            <a:spLocks noGrp="1" noChangeArrowheads="1"/>
          </p:cNvSpPr>
          <p:nvPr>
            <p:ph idx="1"/>
          </p:nvPr>
        </p:nvSpPr>
        <p:spPr>
          <a:xfrm>
            <a:off x="38100" y="1219200"/>
            <a:ext cx="8650288" cy="4608513"/>
          </a:xfrm>
        </p:spPr>
        <p:txBody>
          <a:bodyPr/>
          <a:lstStyle/>
          <a:p>
            <a:pPr eaLnBrk="1" hangingPunct="1"/>
            <a:r>
              <a:rPr lang="en-US" dirty="0" smtClean="0"/>
              <a:t>Distances in digital images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29" y="2181058"/>
            <a:ext cx="8877218" cy="4151313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76400" y="6373813"/>
            <a:ext cx="6019800" cy="457200"/>
          </a:xfrm>
        </p:spPr>
        <p:txBody>
          <a:bodyPr/>
          <a:lstStyle/>
          <a:p>
            <a:pPr>
              <a:defRPr/>
            </a:pPr>
            <a:r>
              <a:rPr lang="is-IS" smtClean="0">
                <a:latin typeface="Arial" panose="020B0604020202020204" pitchFamily="34" charset="0"/>
              </a:rPr>
              <a:t>402084-Chapter 2 : Sampling quantization presentation of digital image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84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363" y="127793"/>
            <a:ext cx="7640637" cy="990600"/>
          </a:xfrm>
        </p:spPr>
        <p:txBody>
          <a:bodyPr/>
          <a:lstStyle/>
          <a:p>
            <a:r>
              <a:rPr lang="en-US" altLang="en-US" sz="3600" dirty="0"/>
              <a:t>THE RELATIONSHIP OF PIXELS</a:t>
            </a:r>
            <a:endParaRPr lang="en-US" sz="3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45</a:t>
            </a:fld>
            <a:endParaRPr lang="en-US" altLang="en-US"/>
          </a:p>
        </p:txBody>
      </p:sp>
      <p:sp>
        <p:nvSpPr>
          <p:cNvPr id="14" name="Rectangle 3"/>
          <p:cNvSpPr>
            <a:spLocks noGrp="1" noChangeArrowheads="1"/>
          </p:cNvSpPr>
          <p:nvPr>
            <p:ph idx="1"/>
          </p:nvPr>
        </p:nvSpPr>
        <p:spPr>
          <a:xfrm>
            <a:off x="-13504" y="1213413"/>
            <a:ext cx="8115300" cy="5370513"/>
          </a:xfrm>
        </p:spPr>
        <p:txBody>
          <a:bodyPr/>
          <a:lstStyle/>
          <a:p>
            <a:pPr eaLnBrk="1" hangingPunct="1"/>
            <a:r>
              <a:rPr lang="en-US" dirty="0"/>
              <a:t>The structuring </a:t>
            </a:r>
            <a:r>
              <a:rPr lang="en-US" dirty="0" smtClean="0"/>
              <a:t>element gives a metric</a:t>
            </a:r>
          </a:p>
          <a:p>
            <a:pPr lvl="1" eaLnBrk="1" hangingPunct="1"/>
            <a:r>
              <a:rPr lang="en-US" sz="2400" dirty="0"/>
              <a:t>The structuring element is applied several </a:t>
            </a:r>
            <a:r>
              <a:rPr lang="en-US" sz="2400" dirty="0" smtClean="0"/>
              <a:t>times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211650"/>
            <a:ext cx="9067800" cy="4495819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76400" y="6373813"/>
            <a:ext cx="6019800" cy="457200"/>
          </a:xfrm>
        </p:spPr>
        <p:txBody>
          <a:bodyPr/>
          <a:lstStyle/>
          <a:p>
            <a:pPr>
              <a:defRPr/>
            </a:pPr>
            <a:r>
              <a:rPr lang="is-IS" smtClean="0">
                <a:latin typeface="Arial" panose="020B0604020202020204" pitchFamily="34" charset="0"/>
              </a:rPr>
              <a:t>402084-Chapter 2 : Sampling quantization presentation of digital image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5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363" y="127793"/>
            <a:ext cx="7640637" cy="990600"/>
          </a:xfrm>
        </p:spPr>
        <p:txBody>
          <a:bodyPr/>
          <a:lstStyle/>
          <a:p>
            <a:r>
              <a:rPr lang="en-US" altLang="en-US" sz="3600" dirty="0"/>
              <a:t>THE RELATIONSHIP OF PIXELS</a:t>
            </a:r>
            <a:endParaRPr lang="en-US" sz="3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46</a:t>
            </a:fld>
            <a:endParaRPr lang="en-US" altLang="en-US"/>
          </a:p>
        </p:txBody>
      </p:sp>
      <p:sp>
        <p:nvSpPr>
          <p:cNvPr id="14" name="Rectangle 3"/>
          <p:cNvSpPr>
            <a:spLocks noGrp="1" noChangeArrowheads="1"/>
          </p:cNvSpPr>
          <p:nvPr>
            <p:ph idx="1"/>
          </p:nvPr>
        </p:nvSpPr>
        <p:spPr>
          <a:xfrm>
            <a:off x="38100" y="1219200"/>
            <a:ext cx="8650288" cy="4608513"/>
          </a:xfrm>
        </p:spPr>
        <p:txBody>
          <a:bodyPr/>
          <a:lstStyle/>
          <a:p>
            <a:pPr eaLnBrk="1" hangingPunct="1"/>
            <a:r>
              <a:rPr lang="en-US" dirty="0"/>
              <a:t>The octagonal metric can be </a:t>
            </a:r>
            <a:r>
              <a:rPr lang="en-US" dirty="0" smtClean="0"/>
              <a:t>implemented by </a:t>
            </a:r>
            <a:r>
              <a:rPr lang="en-US" dirty="0"/>
              <a:t>alternating </a:t>
            </a:r>
            <a:r>
              <a:rPr lang="en-US" dirty="0" smtClean="0"/>
              <a:t>d(4) </a:t>
            </a:r>
            <a:r>
              <a:rPr lang="en-US" dirty="0"/>
              <a:t>&amp; </a:t>
            </a:r>
            <a:r>
              <a:rPr lang="en-US" dirty="0" smtClean="0"/>
              <a:t>d(8)</a:t>
            </a:r>
            <a:endParaRPr lang="en-US" sz="2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256719"/>
            <a:ext cx="5791200" cy="4137350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76400" y="6373813"/>
            <a:ext cx="6019800" cy="457200"/>
          </a:xfrm>
        </p:spPr>
        <p:txBody>
          <a:bodyPr/>
          <a:lstStyle/>
          <a:p>
            <a:pPr>
              <a:defRPr/>
            </a:pPr>
            <a:r>
              <a:rPr lang="is-IS" smtClean="0">
                <a:latin typeface="Arial" panose="020B0604020202020204" pitchFamily="34" charset="0"/>
              </a:rPr>
              <a:t>402084-Chapter 2 : Sampling quantization presentation of digital image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41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363" y="127793"/>
            <a:ext cx="7640637" cy="990600"/>
          </a:xfrm>
        </p:spPr>
        <p:txBody>
          <a:bodyPr/>
          <a:lstStyle/>
          <a:p>
            <a:r>
              <a:rPr lang="en-US" altLang="en-US" sz="3600" dirty="0"/>
              <a:t>THE RELATIONSHIP OF PIXELS</a:t>
            </a:r>
            <a:endParaRPr lang="en-US" sz="3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47</a:t>
            </a:fld>
            <a:endParaRPr lang="en-US" altLang="en-US"/>
          </a:p>
        </p:txBody>
      </p:sp>
      <p:sp>
        <p:nvSpPr>
          <p:cNvPr id="14" name="Rectangle 3"/>
          <p:cNvSpPr>
            <a:spLocks noGrp="1" noChangeArrowheads="1"/>
          </p:cNvSpPr>
          <p:nvPr>
            <p:ph idx="1"/>
          </p:nvPr>
        </p:nvSpPr>
        <p:spPr>
          <a:xfrm>
            <a:off x="38100" y="1219200"/>
            <a:ext cx="8650288" cy="4608513"/>
          </a:xfrm>
        </p:spPr>
        <p:txBody>
          <a:bodyPr/>
          <a:lstStyle/>
          <a:p>
            <a:pPr eaLnBrk="1" hangingPunct="1"/>
            <a:r>
              <a:rPr lang="en-US" dirty="0" smtClean="0"/>
              <a:t>Distance measures</a:t>
            </a:r>
            <a:endParaRPr lang="en-US" sz="20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664493"/>
            <a:ext cx="7505700" cy="4670093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76400" y="6373813"/>
            <a:ext cx="6019800" cy="457200"/>
          </a:xfrm>
        </p:spPr>
        <p:txBody>
          <a:bodyPr/>
          <a:lstStyle/>
          <a:p>
            <a:pPr>
              <a:defRPr/>
            </a:pPr>
            <a:r>
              <a:rPr lang="is-IS" smtClean="0">
                <a:latin typeface="Arial" panose="020B0604020202020204" pitchFamily="34" charset="0"/>
              </a:rPr>
              <a:t>402084-Chapter 2 : Sampling quantization presentation of digital image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23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363" y="127793"/>
            <a:ext cx="7640637" cy="990600"/>
          </a:xfrm>
        </p:spPr>
        <p:txBody>
          <a:bodyPr/>
          <a:lstStyle/>
          <a:p>
            <a:r>
              <a:rPr lang="en-US" altLang="en-US" sz="3600" dirty="0"/>
              <a:t>THE RELATIONSHIP OF PIXELS</a:t>
            </a:r>
            <a:endParaRPr lang="en-US" sz="3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48</a:t>
            </a:fld>
            <a:endParaRPr lang="en-US" altLang="en-US"/>
          </a:p>
        </p:txBody>
      </p:sp>
      <p:sp>
        <p:nvSpPr>
          <p:cNvPr id="14" name="Rectangle 3"/>
          <p:cNvSpPr>
            <a:spLocks noGrp="1" noChangeArrowheads="1"/>
          </p:cNvSpPr>
          <p:nvPr>
            <p:ph idx="1"/>
          </p:nvPr>
        </p:nvSpPr>
        <p:spPr>
          <a:xfrm>
            <a:off x="38100" y="1219200"/>
            <a:ext cx="8650288" cy="4608513"/>
          </a:xfrm>
        </p:spPr>
        <p:txBody>
          <a:bodyPr/>
          <a:lstStyle/>
          <a:p>
            <a:pPr eaLnBrk="1" hangingPunct="1"/>
            <a:r>
              <a:rPr lang="en-US" dirty="0" smtClean="0"/>
              <a:t>The </a:t>
            </a:r>
            <a:r>
              <a:rPr lang="en-US" dirty="0"/>
              <a:t>Euclidian </a:t>
            </a:r>
            <a:r>
              <a:rPr lang="en-US" dirty="0" smtClean="0"/>
              <a:t>distance map</a:t>
            </a:r>
          </a:p>
          <a:p>
            <a:pPr lvl="1" eaLnBrk="1" hangingPunct="1"/>
            <a:endParaRPr lang="en-US" sz="20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590" y="1872853"/>
            <a:ext cx="5368610" cy="3733800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76400" y="6373813"/>
            <a:ext cx="6019800" cy="457200"/>
          </a:xfrm>
        </p:spPr>
        <p:txBody>
          <a:bodyPr/>
          <a:lstStyle/>
          <a:p>
            <a:pPr>
              <a:defRPr/>
            </a:pPr>
            <a:r>
              <a:rPr lang="is-IS" smtClean="0">
                <a:latin typeface="Arial" panose="020B0604020202020204" pitchFamily="34" charset="0"/>
              </a:rPr>
              <a:t>402084-Chapter 2 : Sampling quantization presentation of digital image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71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363" y="127793"/>
            <a:ext cx="7640637" cy="990600"/>
          </a:xfrm>
        </p:spPr>
        <p:txBody>
          <a:bodyPr/>
          <a:lstStyle/>
          <a:p>
            <a:r>
              <a:rPr lang="en-US" altLang="en-US" sz="3600" dirty="0"/>
              <a:t>THE RELATIONSHIP OF PIXELS</a:t>
            </a:r>
            <a:endParaRPr lang="en-US" sz="3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49</a:t>
            </a:fld>
            <a:endParaRPr lang="en-US" altLang="en-US"/>
          </a:p>
        </p:txBody>
      </p:sp>
      <p:sp>
        <p:nvSpPr>
          <p:cNvPr id="14" name="Rectangle 3"/>
          <p:cNvSpPr>
            <a:spLocks noGrp="1" noChangeArrowheads="1"/>
          </p:cNvSpPr>
          <p:nvPr>
            <p:ph idx="1"/>
          </p:nvPr>
        </p:nvSpPr>
        <p:spPr>
          <a:xfrm>
            <a:off x="38100" y="1219200"/>
            <a:ext cx="8650288" cy="4608513"/>
          </a:xfrm>
        </p:spPr>
        <p:txBody>
          <a:bodyPr/>
          <a:lstStyle/>
          <a:p>
            <a:pPr eaLnBrk="1" hangingPunct="1"/>
            <a:r>
              <a:rPr lang="en-US" dirty="0"/>
              <a:t>The object has a d(4</a:t>
            </a:r>
            <a:r>
              <a:rPr lang="en-US" dirty="0" smtClean="0"/>
              <a:t>) distance </a:t>
            </a:r>
            <a:r>
              <a:rPr lang="en-US" dirty="0"/>
              <a:t>map</a:t>
            </a:r>
            <a:r>
              <a:rPr lang="en-US" dirty="0" smtClean="0"/>
              <a:t>. Perform </a:t>
            </a:r>
            <a:r>
              <a:rPr lang="en-US" dirty="0"/>
              <a:t>d(8)and d(</a:t>
            </a:r>
            <a:r>
              <a:rPr lang="en-US" dirty="0" err="1"/>
              <a:t>oct</a:t>
            </a:r>
            <a:r>
              <a:rPr lang="en-US" dirty="0"/>
              <a:t>)distance </a:t>
            </a:r>
            <a:r>
              <a:rPr lang="en-US" dirty="0" smtClean="0"/>
              <a:t>mapping?</a:t>
            </a:r>
            <a:endParaRPr lang="en-US" sz="2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362200"/>
            <a:ext cx="7313612" cy="3917959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76400" y="6373813"/>
            <a:ext cx="6019800" cy="457200"/>
          </a:xfrm>
        </p:spPr>
        <p:txBody>
          <a:bodyPr/>
          <a:lstStyle/>
          <a:p>
            <a:pPr>
              <a:defRPr/>
            </a:pPr>
            <a:r>
              <a:rPr lang="is-IS" smtClean="0">
                <a:latin typeface="Arial" panose="020B0604020202020204" pitchFamily="34" charset="0"/>
              </a:rPr>
              <a:t>402084-Chapter 2 : Sampling quantization presentation of digital image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38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281214"/>
            <a:ext cx="7640637" cy="990600"/>
          </a:xfrm>
        </p:spPr>
        <p:txBody>
          <a:bodyPr/>
          <a:lstStyle/>
          <a:p>
            <a:r>
              <a:rPr lang="en-US" altLang="en-US" sz="3600"/>
              <a:t>SAMPLING AND QUANTIZION </a:t>
            </a:r>
            <a:endParaRPr lang="en-US" alt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47800" y="6400800"/>
            <a:ext cx="6172200" cy="457200"/>
          </a:xfrm>
        </p:spPr>
        <p:txBody>
          <a:bodyPr/>
          <a:lstStyle/>
          <a:p>
            <a:pPr>
              <a:defRPr/>
            </a:pPr>
            <a:r>
              <a:rPr lang="is-IS" smtClean="0">
                <a:latin typeface="Arial" panose="020B0604020202020204" pitchFamily="34" charset="0"/>
              </a:rPr>
              <a:t>402084-Chapter 2 : Sampling quantization presentation of digital image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50288" cy="4608513"/>
          </a:xfrm>
        </p:spPr>
        <p:txBody>
          <a:bodyPr/>
          <a:lstStyle/>
          <a:p>
            <a:r>
              <a:rPr lang="en-US" altLang="zh-TW" dirty="0"/>
              <a:t>Symmetry properties of the </a:t>
            </a:r>
            <a:r>
              <a:rPr lang="en-US" altLang="zh-TW" dirty="0" smtClean="0"/>
              <a:t>Fourier transform </a:t>
            </a:r>
            <a:r>
              <a:rPr lang="en-US" altLang="zh-TW" dirty="0"/>
              <a:t>of a real </a:t>
            </a:r>
            <a:r>
              <a:rPr lang="en-US" altLang="zh-TW" dirty="0" smtClean="0"/>
              <a:t>signal</a:t>
            </a:r>
          </a:p>
          <a:p>
            <a:pPr lvl="1"/>
            <a:r>
              <a:rPr lang="en-US" dirty="0"/>
              <a:t>A real signal has a Fourier transform with even real part and odd imaginary part (</a:t>
            </a:r>
            <a:r>
              <a:rPr lang="en-US" dirty="0" err="1"/>
              <a:t>hermitian</a:t>
            </a:r>
            <a:r>
              <a:rPr lang="en-US" dirty="0" smtClean="0"/>
              <a:t>).</a:t>
            </a:r>
          </a:p>
          <a:p>
            <a:pPr lvl="1"/>
            <a:r>
              <a:rPr lang="en-US" dirty="0" smtClean="0"/>
              <a:t> An </a:t>
            </a:r>
            <a:r>
              <a:rPr lang="en-US" dirty="0"/>
              <a:t>even, </a:t>
            </a:r>
            <a:r>
              <a:rPr lang="en-US" dirty="0" smtClean="0"/>
              <a:t>real signal </a:t>
            </a:r>
            <a:r>
              <a:rPr lang="en-US" dirty="0"/>
              <a:t>has an even, </a:t>
            </a:r>
            <a:r>
              <a:rPr lang="en-US" dirty="0" smtClean="0"/>
              <a:t>real </a:t>
            </a:r>
            <a:r>
              <a:rPr lang="en-US" dirty="0"/>
              <a:t>Fourier </a:t>
            </a:r>
            <a:r>
              <a:rPr lang="en-US" dirty="0" smtClean="0"/>
              <a:t>transform</a:t>
            </a:r>
          </a:p>
          <a:p>
            <a:pPr lvl="1"/>
            <a:r>
              <a:rPr lang="en-US" dirty="0" smtClean="0"/>
              <a:t>An odd, real </a:t>
            </a:r>
            <a:r>
              <a:rPr lang="en-US" dirty="0"/>
              <a:t>signal has an odd, imaginary Fourier </a:t>
            </a:r>
            <a:r>
              <a:rPr lang="en-US" dirty="0" smtClean="0"/>
              <a:t>transform.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real signal has an even amplitude spectrum and an odd phase spectrum.</a:t>
            </a:r>
          </a:p>
        </p:txBody>
      </p:sp>
    </p:spTree>
    <p:extLst>
      <p:ext uri="{BB962C8B-B14F-4D97-AF65-F5344CB8AC3E}">
        <p14:creationId xmlns:p14="http://schemas.microsoft.com/office/powerpoint/2010/main" val="168787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363" y="127793"/>
            <a:ext cx="7640637" cy="990600"/>
          </a:xfrm>
        </p:spPr>
        <p:txBody>
          <a:bodyPr/>
          <a:lstStyle/>
          <a:p>
            <a:r>
              <a:rPr lang="en-US" altLang="en-US" sz="3600" dirty="0"/>
              <a:t>THE RELATIONSHIP OF PIXELS</a:t>
            </a:r>
            <a:endParaRPr lang="en-US" sz="3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50</a:t>
            </a:fld>
            <a:endParaRPr lang="en-US" altLang="en-US"/>
          </a:p>
        </p:txBody>
      </p:sp>
      <p:sp>
        <p:nvSpPr>
          <p:cNvPr id="14" name="Rectangle 3"/>
          <p:cNvSpPr>
            <a:spLocks noGrp="1" noChangeArrowheads="1"/>
          </p:cNvSpPr>
          <p:nvPr>
            <p:ph idx="1"/>
          </p:nvPr>
        </p:nvSpPr>
        <p:spPr>
          <a:xfrm>
            <a:off x="38100" y="1219200"/>
            <a:ext cx="8650288" cy="4608513"/>
          </a:xfrm>
        </p:spPr>
        <p:txBody>
          <a:bodyPr/>
          <a:lstStyle/>
          <a:p>
            <a:pPr eaLnBrk="1" hangingPunct="1"/>
            <a:r>
              <a:rPr lang="en-US" dirty="0"/>
              <a:t>Answer: The object shown </a:t>
            </a:r>
            <a:r>
              <a:rPr lang="en-US" dirty="0" smtClean="0"/>
              <a:t>with d(4)and d(8</a:t>
            </a:r>
            <a:r>
              <a:rPr lang="en-US" dirty="0"/>
              <a:t>) distance maps</a:t>
            </a:r>
            <a:endParaRPr lang="en-US" sz="20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585" y="2286000"/>
            <a:ext cx="6878399" cy="4087813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76400" y="6373813"/>
            <a:ext cx="6019800" cy="457200"/>
          </a:xfrm>
        </p:spPr>
        <p:txBody>
          <a:bodyPr/>
          <a:lstStyle/>
          <a:p>
            <a:pPr>
              <a:defRPr/>
            </a:pPr>
            <a:r>
              <a:rPr lang="is-IS" smtClean="0">
                <a:latin typeface="Arial" panose="020B0604020202020204" pitchFamily="34" charset="0"/>
              </a:rPr>
              <a:t>402084-Chapter 2 : Sampling quantization presentation of digital image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363" y="127793"/>
            <a:ext cx="7640637" cy="990600"/>
          </a:xfrm>
        </p:spPr>
        <p:txBody>
          <a:bodyPr/>
          <a:lstStyle/>
          <a:p>
            <a:r>
              <a:rPr lang="en-US" altLang="en-US" sz="3600" dirty="0"/>
              <a:t>THE RELATIONSHIP OF PIXELS</a:t>
            </a:r>
            <a:endParaRPr lang="en-US" sz="3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51</a:t>
            </a:fld>
            <a:endParaRPr lang="en-US" altLang="en-US"/>
          </a:p>
        </p:txBody>
      </p:sp>
      <p:sp>
        <p:nvSpPr>
          <p:cNvPr id="14" name="Rectangle 3"/>
          <p:cNvSpPr>
            <a:spLocks noGrp="1" noChangeArrowheads="1"/>
          </p:cNvSpPr>
          <p:nvPr>
            <p:ph idx="1"/>
          </p:nvPr>
        </p:nvSpPr>
        <p:spPr>
          <a:xfrm>
            <a:off x="38100" y="1219200"/>
            <a:ext cx="8650288" cy="4608513"/>
          </a:xfrm>
        </p:spPr>
        <p:txBody>
          <a:bodyPr/>
          <a:lstStyle/>
          <a:p>
            <a:pPr eaLnBrk="1" hangingPunct="1"/>
            <a:r>
              <a:rPr lang="en-US" dirty="0"/>
              <a:t>Answer: The object shown with d (</a:t>
            </a:r>
            <a:r>
              <a:rPr lang="en-US" dirty="0" err="1" smtClean="0"/>
              <a:t>oct</a:t>
            </a:r>
            <a:r>
              <a:rPr lang="en-US" dirty="0" smtClean="0"/>
              <a:t>) distance </a:t>
            </a:r>
            <a:r>
              <a:rPr lang="en-US" dirty="0"/>
              <a:t>maps</a:t>
            </a:r>
            <a:endParaRPr lang="en-US" sz="2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37" y="2363464"/>
            <a:ext cx="7391400" cy="3997649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76400" y="6373813"/>
            <a:ext cx="6019800" cy="457200"/>
          </a:xfrm>
        </p:spPr>
        <p:txBody>
          <a:bodyPr/>
          <a:lstStyle/>
          <a:p>
            <a:pPr>
              <a:defRPr/>
            </a:pPr>
            <a:r>
              <a:rPr lang="is-IS" smtClean="0">
                <a:latin typeface="Arial" panose="020B0604020202020204" pitchFamily="34" charset="0"/>
              </a:rPr>
              <a:t>402084-Chapter 2 : Sampling quantization presentation of digital image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32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363" y="582778"/>
            <a:ext cx="7640637" cy="533400"/>
          </a:xfrm>
        </p:spPr>
        <p:txBody>
          <a:bodyPr/>
          <a:lstStyle/>
          <a:p>
            <a:r>
              <a:rPr lang="en-US" sz="3600" dirty="0" smtClean="0"/>
              <a:t>SUMMARY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chapter we have learnt</a:t>
            </a:r>
            <a:r>
              <a:rPr lang="en-US" dirty="0" smtClean="0"/>
              <a:t>:</a:t>
            </a:r>
          </a:p>
          <a:p>
            <a:pPr lvl="1"/>
            <a:r>
              <a:rPr lang="en-US" altLang="en-US" dirty="0"/>
              <a:t>S</a:t>
            </a:r>
            <a:r>
              <a:rPr lang="en-US" altLang="en-US" dirty="0" smtClean="0"/>
              <a:t>ampling </a:t>
            </a:r>
            <a:r>
              <a:rPr lang="en-US" altLang="en-US" dirty="0"/>
              <a:t>in digital image processing </a:t>
            </a:r>
          </a:p>
          <a:p>
            <a:pPr lvl="1"/>
            <a:r>
              <a:rPr lang="en-US" altLang="en-US" dirty="0"/>
              <a:t>Q</a:t>
            </a:r>
            <a:r>
              <a:rPr lang="en-US" altLang="en-US" dirty="0" smtClean="0"/>
              <a:t>uantization </a:t>
            </a:r>
            <a:r>
              <a:rPr lang="en-US" altLang="en-US" dirty="0"/>
              <a:t>in digital </a:t>
            </a:r>
            <a:r>
              <a:rPr lang="en-US" altLang="en-US" dirty="0" smtClean="0"/>
              <a:t>image </a:t>
            </a:r>
            <a:r>
              <a:rPr lang="en-US" altLang="en-US" dirty="0"/>
              <a:t>processing.</a:t>
            </a:r>
          </a:p>
          <a:p>
            <a:pPr lvl="1"/>
            <a:r>
              <a:rPr lang="en-US" altLang="en-US" dirty="0"/>
              <a:t>T</a:t>
            </a:r>
            <a:r>
              <a:rPr lang="en-US" altLang="en-US" dirty="0" smtClean="0"/>
              <a:t>he </a:t>
            </a:r>
            <a:r>
              <a:rPr lang="en-US" altLang="en-US" dirty="0"/>
              <a:t>relation of pixels in 2 D image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52</a:t>
            </a:fld>
            <a:endParaRPr lang="en-US" alt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76400" y="6373813"/>
            <a:ext cx="6019800" cy="457200"/>
          </a:xfrm>
        </p:spPr>
        <p:txBody>
          <a:bodyPr/>
          <a:lstStyle/>
          <a:p>
            <a:pPr>
              <a:defRPr/>
            </a:pPr>
            <a:r>
              <a:rPr lang="is-IS" smtClean="0">
                <a:latin typeface="Arial" panose="020B0604020202020204" pitchFamily="34" charset="0"/>
              </a:rPr>
              <a:t>402084-Chapter 2 : Sampling quantization presentation of digital image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85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8384" y="457200"/>
            <a:ext cx="7640637" cy="533400"/>
          </a:xfrm>
        </p:spPr>
        <p:txBody>
          <a:bodyPr/>
          <a:lstStyle/>
          <a:p>
            <a:r>
              <a:rPr lang="en-US" sz="3600" dirty="0" smtClean="0"/>
              <a:t>HOMEWORK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ea typeface="华文新魏" pitchFamily="2" charset="-122"/>
              </a:rPr>
              <a:t>Review the chapter 2 </a:t>
            </a:r>
          </a:p>
          <a:p>
            <a:r>
              <a:rPr lang="en-US" altLang="zh-CN" dirty="0" smtClean="0">
                <a:ea typeface="华文新魏" pitchFamily="2" charset="-122"/>
              </a:rPr>
              <a:t>Read chapter 3 (p.</a:t>
            </a:r>
            <a:r>
              <a:rPr lang="en-US" dirty="0" smtClean="0"/>
              <a:t>74-93 </a:t>
            </a:r>
            <a:r>
              <a:rPr lang="en-US" altLang="zh-CN" dirty="0" smtClean="0">
                <a:ea typeface="华文新魏" pitchFamily="2" charset="-122"/>
              </a:rPr>
              <a:t>)</a:t>
            </a:r>
          </a:p>
          <a:p>
            <a:r>
              <a:rPr lang="en-US" altLang="zh-CN" dirty="0" smtClean="0">
                <a:ea typeface="华文新魏" pitchFamily="2" charset="-122"/>
              </a:rPr>
              <a:t>Solve the exercise: </a:t>
            </a:r>
            <a:r>
              <a:rPr lang="en-US" altLang="zh-CN" b="1" dirty="0" smtClean="0">
                <a:solidFill>
                  <a:srgbClr val="3366FF"/>
                </a:solidFill>
                <a:ea typeface="华文新魏" pitchFamily="2" charset="-122"/>
              </a:rPr>
              <a:t>2.1</a:t>
            </a:r>
            <a:r>
              <a:rPr lang="en-US" altLang="zh-CN" b="1" dirty="0">
                <a:solidFill>
                  <a:srgbClr val="3366FF"/>
                </a:solidFill>
                <a:ea typeface="华文新魏" pitchFamily="2" charset="-122"/>
              </a:rPr>
              <a:t>, 2.2, 2.4, 2.5, 2.7, 2.11, 2.12</a:t>
            </a:r>
            <a:r>
              <a:rPr lang="en-US" altLang="zh-CN" b="1" dirty="0" smtClean="0">
                <a:solidFill>
                  <a:srgbClr val="3366FF"/>
                </a:solidFill>
                <a:ea typeface="华文新魏" pitchFamily="2" charset="-122"/>
              </a:rPr>
              <a:t>, 2.15</a:t>
            </a:r>
            <a:r>
              <a:rPr lang="en-US" altLang="zh-CN" b="1" dirty="0">
                <a:solidFill>
                  <a:srgbClr val="3366FF"/>
                </a:solidFill>
                <a:ea typeface="华文新魏" pitchFamily="2" charset="-122"/>
              </a:rPr>
              <a:t>, 2.20, </a:t>
            </a:r>
            <a:r>
              <a:rPr lang="en-US" altLang="zh-CN" b="1" dirty="0" smtClean="0">
                <a:solidFill>
                  <a:srgbClr val="3366FF"/>
                </a:solidFill>
                <a:ea typeface="华文新魏" pitchFamily="2" charset="-122"/>
              </a:rPr>
              <a:t>2.62. </a:t>
            </a:r>
            <a:endParaRPr lang="en-US" altLang="zh-CN" b="1" dirty="0">
              <a:solidFill>
                <a:srgbClr val="3366FF"/>
              </a:solidFill>
              <a:ea typeface="华文新魏" pitchFamily="2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76400" y="6373813"/>
            <a:ext cx="6019800" cy="457200"/>
          </a:xfrm>
        </p:spPr>
        <p:txBody>
          <a:bodyPr/>
          <a:lstStyle/>
          <a:p>
            <a:pPr>
              <a:defRPr/>
            </a:pPr>
            <a:r>
              <a:rPr lang="is-IS" smtClean="0">
                <a:latin typeface="Arial" panose="020B0604020202020204" pitchFamily="34" charset="0"/>
              </a:rPr>
              <a:t>402084-Chapter 2 : Sampling quantization presentation of digital image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968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281214"/>
            <a:ext cx="7640637" cy="990600"/>
          </a:xfrm>
        </p:spPr>
        <p:txBody>
          <a:bodyPr/>
          <a:lstStyle/>
          <a:p>
            <a:r>
              <a:rPr lang="en-US" altLang="en-US" sz="3600"/>
              <a:t>SAMPLING AND QUANTIZION </a:t>
            </a:r>
            <a:endParaRPr lang="en-US" alt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50288" cy="4608513"/>
          </a:xfrm>
        </p:spPr>
        <p:txBody>
          <a:bodyPr/>
          <a:lstStyle/>
          <a:p>
            <a:r>
              <a:rPr lang="en-US" altLang="zh-TW" dirty="0"/>
              <a:t>A common 1D </a:t>
            </a:r>
            <a:r>
              <a:rPr lang="en-US" altLang="zh-TW" dirty="0" smtClean="0"/>
              <a:t>Fourier pair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68701"/>
            <a:ext cx="8001000" cy="4642885"/>
          </a:xfrm>
          <a:prstGeom prst="rect">
            <a:avLst/>
          </a:prstGeom>
        </p:spPr>
      </p:pic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47800" y="6400800"/>
            <a:ext cx="6172200" cy="457200"/>
          </a:xfrm>
        </p:spPr>
        <p:txBody>
          <a:bodyPr/>
          <a:lstStyle/>
          <a:p>
            <a:pPr>
              <a:defRPr/>
            </a:pPr>
            <a:r>
              <a:rPr lang="is-IS" smtClean="0">
                <a:latin typeface="Arial" panose="020B0604020202020204" pitchFamily="34" charset="0"/>
              </a:rPr>
              <a:t>402084-Chapter 2 : Sampling quantization presentation of digital image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086600" y="5860420"/>
            <a:ext cx="1524000" cy="49371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68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281214"/>
            <a:ext cx="7640637" cy="990600"/>
          </a:xfrm>
        </p:spPr>
        <p:txBody>
          <a:bodyPr/>
          <a:lstStyle/>
          <a:p>
            <a:r>
              <a:rPr lang="en-US" altLang="en-US" sz="3600"/>
              <a:t>SAMPLING AND QUANTIZION </a:t>
            </a:r>
            <a:endParaRPr lang="en-US" alt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28800" y="6373813"/>
            <a:ext cx="5943600" cy="457200"/>
          </a:xfrm>
        </p:spPr>
        <p:txBody>
          <a:bodyPr/>
          <a:lstStyle/>
          <a:p>
            <a:pPr>
              <a:defRPr/>
            </a:pPr>
            <a:r>
              <a:rPr lang="is-IS" smtClean="0">
                <a:latin typeface="Arial" panose="020B0604020202020204" pitchFamily="34" charset="0"/>
              </a:rPr>
              <a:t>402084-Chapter 2 : Sampling quantization presentation of digital image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50288" cy="4608513"/>
          </a:xfrm>
        </p:spPr>
        <p:txBody>
          <a:bodyPr/>
          <a:lstStyle/>
          <a:p>
            <a:r>
              <a:rPr lang="en-US" altLang="zh-TW" dirty="0"/>
              <a:t>To visualize the Fourier transform</a:t>
            </a:r>
            <a:endParaRPr lang="en-US" altLang="zh-TW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905000"/>
            <a:ext cx="5746750" cy="429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5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281214"/>
            <a:ext cx="7640637" cy="990600"/>
          </a:xfrm>
        </p:spPr>
        <p:txBody>
          <a:bodyPr/>
          <a:lstStyle/>
          <a:p>
            <a:r>
              <a:rPr lang="en-US" altLang="en-US" sz="3600"/>
              <a:t>SAMPLING AND QUANTIZION </a:t>
            </a:r>
            <a:endParaRPr lang="en-US" alt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650288" cy="4608513"/>
          </a:xfrm>
        </p:spPr>
        <p:txBody>
          <a:bodyPr/>
          <a:lstStyle/>
          <a:p>
            <a:r>
              <a:rPr lang="en-US" altLang="zh-TW" dirty="0"/>
              <a:t>To visualize the Fourier transform</a:t>
            </a:r>
            <a:endParaRPr lang="en-US" altLang="zh-TW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149" y="1752600"/>
            <a:ext cx="7543800" cy="4698154"/>
          </a:xfrm>
          <a:prstGeom prst="rect">
            <a:avLst/>
          </a:prstGeom>
        </p:spPr>
      </p:pic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47800" y="6400800"/>
            <a:ext cx="6172200" cy="457200"/>
          </a:xfrm>
        </p:spPr>
        <p:txBody>
          <a:bodyPr/>
          <a:lstStyle/>
          <a:p>
            <a:pPr>
              <a:defRPr/>
            </a:pPr>
            <a:r>
              <a:rPr lang="is-IS" smtClean="0">
                <a:latin typeface="Arial" panose="020B0604020202020204" pitchFamily="34" charset="0"/>
              </a:rPr>
              <a:t>402084-Chapter 2 : Sampling quantization presentation of digital image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87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281214"/>
            <a:ext cx="7640637" cy="990600"/>
          </a:xfrm>
        </p:spPr>
        <p:txBody>
          <a:bodyPr/>
          <a:lstStyle/>
          <a:p>
            <a:r>
              <a:rPr lang="en-US" altLang="en-US" sz="3600" dirty="0"/>
              <a:t>SAMPLING AND QUANTIZION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09/10/2016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650288" cy="4608513"/>
          </a:xfrm>
        </p:spPr>
        <p:txBody>
          <a:bodyPr/>
          <a:lstStyle/>
          <a:p>
            <a:r>
              <a:rPr lang="en-US" altLang="zh-TW" dirty="0" smtClean="0"/>
              <a:t>2D continuous Fourier transform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44" y="1676400"/>
            <a:ext cx="7904956" cy="4724400"/>
          </a:xfrm>
          <a:prstGeom prst="rect">
            <a:avLst/>
          </a:prstGeom>
        </p:spPr>
      </p:pic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28800" y="6400800"/>
            <a:ext cx="6172200" cy="457200"/>
          </a:xfrm>
        </p:spPr>
        <p:txBody>
          <a:bodyPr/>
          <a:lstStyle/>
          <a:p>
            <a:pPr>
              <a:defRPr/>
            </a:pPr>
            <a:r>
              <a:rPr lang="is-IS" smtClean="0">
                <a:latin typeface="Arial" panose="020B0604020202020204" pitchFamily="34" charset="0"/>
              </a:rPr>
              <a:t>402084-Chapter 2 : Sampling quantization presentation of digital image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43779" r="52241" b="79316"/>
          <a:stretch/>
        </p:blipFill>
        <p:spPr>
          <a:xfrm>
            <a:off x="3962400" y="1761098"/>
            <a:ext cx="304800" cy="9434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43779" r="52241" b="79316"/>
          <a:stretch/>
        </p:blipFill>
        <p:spPr>
          <a:xfrm>
            <a:off x="4267200" y="1770108"/>
            <a:ext cx="304800" cy="9434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43779" r="52241" b="79316"/>
          <a:stretch/>
        </p:blipFill>
        <p:spPr>
          <a:xfrm>
            <a:off x="3962400" y="3835005"/>
            <a:ext cx="304800" cy="9434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43779" r="52241" b="79316"/>
          <a:stretch/>
        </p:blipFill>
        <p:spPr>
          <a:xfrm>
            <a:off x="5327119" y="3835005"/>
            <a:ext cx="304800" cy="9434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43779" r="52241" b="79316"/>
          <a:stretch/>
        </p:blipFill>
        <p:spPr>
          <a:xfrm>
            <a:off x="3352800" y="2809358"/>
            <a:ext cx="304800" cy="9434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43779" r="52241" b="79316"/>
          <a:stretch/>
        </p:blipFill>
        <p:spPr>
          <a:xfrm>
            <a:off x="3657600" y="2798051"/>
            <a:ext cx="304800" cy="94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تصميم افتراضي">
  <a:themeElements>
    <a:clrScheme name="تصميم افتراضي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تصميم افتراضي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3399FF"/>
            </a:gs>
            <a:gs pos="100000">
              <a:srgbClr val="3399FF">
                <a:gamma/>
                <a:shade val="46275"/>
                <a:invGamma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3399FF"/>
            </a:gs>
            <a:gs pos="100000">
              <a:srgbClr val="3399FF">
                <a:gamma/>
                <a:shade val="46275"/>
                <a:invGamma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cs typeface="Arial" pitchFamily="34" charset="0"/>
          </a:defRPr>
        </a:defPPr>
      </a:lstStyle>
    </a:lnDef>
  </a:objectDefaults>
  <a:extraClrSchemeLst>
    <a:extraClrScheme>
      <a:clrScheme name="تصميم افتراضي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تصميم افتراضي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تصميم افتراضي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تصميم افتراضي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تصميم افتراضي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تصميم افتراضي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تصميم افتراضي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تصميم افتراضي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تصميم افتراضي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تصميم افتراضي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تصميم افتراضي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تصميم افتراضي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26299</TotalTime>
  <Words>1492</Words>
  <Application>Microsoft Office PowerPoint</Application>
  <PresentationFormat>On-screen Show (4:3)</PresentationFormat>
  <Paragraphs>320</Paragraphs>
  <Slides>53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8" baseType="lpstr">
      <vt:lpstr>MS PGothic</vt:lpstr>
      <vt:lpstr>MS PGothic</vt:lpstr>
      <vt:lpstr>_Arial</vt:lpstr>
      <vt:lpstr>_Times New Roman</vt:lpstr>
      <vt:lpstr>Arial</vt:lpstr>
      <vt:lpstr>Arial </vt:lpstr>
      <vt:lpstr>Microsoft Sans Serif</vt:lpstr>
      <vt:lpstr>华文新魏</vt:lpstr>
      <vt:lpstr>Tahoma</vt:lpstr>
      <vt:lpstr>Times New Roman</vt:lpstr>
      <vt:lpstr>Wingdings</vt:lpstr>
      <vt:lpstr>Blends</vt:lpstr>
      <vt:lpstr>1_تصميم افتراضي</vt:lpstr>
      <vt:lpstr>Document</vt:lpstr>
      <vt:lpstr>Equation</vt:lpstr>
      <vt:lpstr>PowerPoint Presentation</vt:lpstr>
      <vt:lpstr>OBJECTIVES</vt:lpstr>
      <vt:lpstr>CHAPTER 2: SAMPLING QUANTIZATION PRESENTIAION OF DIGITAL IMAGE </vt:lpstr>
      <vt:lpstr>SAMPLING AND QUANTIZION </vt:lpstr>
      <vt:lpstr>SAMPLING AND QUANTIZION </vt:lpstr>
      <vt:lpstr>SAMPLING AND QUANTIZION </vt:lpstr>
      <vt:lpstr>SAMPLING AND QUANTIZION </vt:lpstr>
      <vt:lpstr>SAMPLING AND QUANTIZION </vt:lpstr>
      <vt:lpstr>SAMPLING AND QUANTIZION </vt:lpstr>
      <vt:lpstr>SAMPLING AND QUANTIZION </vt:lpstr>
      <vt:lpstr>SAMPLING AND QUANTIZION </vt:lpstr>
      <vt:lpstr>SAMPLING AND QUANTIZION </vt:lpstr>
      <vt:lpstr>SAMPLING AND QUANTIZION </vt:lpstr>
      <vt:lpstr>SAMPLING AND QUANTIZION </vt:lpstr>
      <vt:lpstr>SAMPLING AND QUANTIZION </vt:lpstr>
      <vt:lpstr>SAMPLING AND QUANTIZION </vt:lpstr>
      <vt:lpstr>SAMPLING AND QUANTIZION </vt:lpstr>
      <vt:lpstr>SAMPLING AND QUANTIZION </vt:lpstr>
      <vt:lpstr>SAMPLING AND QUANTIZION </vt:lpstr>
      <vt:lpstr>SAMPLING AND QUANTIZION </vt:lpstr>
      <vt:lpstr>SAMPLING AND QUANTIZION </vt:lpstr>
      <vt:lpstr>SAMPLING AND QUANTIZION </vt:lpstr>
      <vt:lpstr>SAMPLING AND QUANTIZION </vt:lpstr>
      <vt:lpstr>SAMPLING AND QUANTIZION </vt:lpstr>
      <vt:lpstr>SAMPLING AND QUANTIZION </vt:lpstr>
      <vt:lpstr>SAMPLING AND QUANTIZION </vt:lpstr>
      <vt:lpstr>SAMPLING AND QUANTIZION </vt:lpstr>
      <vt:lpstr>SAMPLING AND QUANTIZION </vt:lpstr>
      <vt:lpstr>SAMPLING AND QUANTIZION </vt:lpstr>
      <vt:lpstr>SAMPLING AND QUANTIZION </vt:lpstr>
      <vt:lpstr>SAMPLING AND QUANTIZION </vt:lpstr>
      <vt:lpstr>SAMPLING AND QUANTIZION </vt:lpstr>
      <vt:lpstr>SAMPLING AND QUANTIZION </vt:lpstr>
      <vt:lpstr>SAMPLING AND QUANTIZION </vt:lpstr>
      <vt:lpstr>SAMPLING AND QUANTIZION </vt:lpstr>
      <vt:lpstr>SAMPLING AND QUANTIZION </vt:lpstr>
      <vt:lpstr>SAMPLING AND QUANTIZION </vt:lpstr>
      <vt:lpstr>SAMPLING AND QUANTIZION </vt:lpstr>
      <vt:lpstr>SAMPLING AND QUANTIZION </vt:lpstr>
      <vt:lpstr>SAMPLING AND QUANTIZION </vt:lpstr>
      <vt:lpstr>SAMPLING AND QUANTIZION </vt:lpstr>
      <vt:lpstr>CHAPTER 2: SAMPLING QUANTIZATION PRESENTIAION OF DIGITAL IMAGE </vt:lpstr>
      <vt:lpstr>THE RELATIONSHIP OF PIXELS</vt:lpstr>
      <vt:lpstr>THE RELATIONSHIP OF PIXELS</vt:lpstr>
      <vt:lpstr>THE RELATIONSHIP OF PIXELS</vt:lpstr>
      <vt:lpstr>THE RELATIONSHIP OF PIXELS</vt:lpstr>
      <vt:lpstr>THE RELATIONSHIP OF PIXELS</vt:lpstr>
      <vt:lpstr>THE RELATIONSHIP OF PIXELS</vt:lpstr>
      <vt:lpstr>THE RELATIONSHIP OF PIXELS</vt:lpstr>
      <vt:lpstr>THE RELATIONSHIP OF PIXELS</vt:lpstr>
      <vt:lpstr>THE RELATIONSHIP OF PIXELS</vt:lpstr>
      <vt:lpstr>SUMMARY</vt:lpstr>
      <vt:lpstr>HOMEWORK</vt:lpstr>
    </vt:vector>
  </TitlesOfParts>
  <Company>NUS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Solving problems by searching</dc:title>
  <dc:creator>Min-Yen Kan</dc:creator>
  <cp:lastModifiedBy>lava1368</cp:lastModifiedBy>
  <cp:revision>824</cp:revision>
  <cp:lastPrinted>2015-10-30T07:26:18Z</cp:lastPrinted>
  <dcterms:created xsi:type="dcterms:W3CDTF">2010-10-05T21:36:22Z</dcterms:created>
  <dcterms:modified xsi:type="dcterms:W3CDTF">2016-11-21T09:04:12Z</dcterms:modified>
</cp:coreProperties>
</file>